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0" r:id="rId1"/>
  </p:sldMasterIdLst>
  <p:notesMasterIdLst>
    <p:notesMasterId r:id="rId46"/>
  </p:notesMasterIdLst>
  <p:sldIdLst>
    <p:sldId id="484" r:id="rId2"/>
    <p:sldId id="366" r:id="rId3"/>
    <p:sldId id="487" r:id="rId4"/>
    <p:sldId id="490" r:id="rId5"/>
    <p:sldId id="489" r:id="rId6"/>
    <p:sldId id="496" r:id="rId7"/>
    <p:sldId id="276" r:id="rId8"/>
    <p:sldId id="277" r:id="rId9"/>
    <p:sldId id="491" r:id="rId10"/>
    <p:sldId id="492" r:id="rId11"/>
    <p:sldId id="493" r:id="rId12"/>
    <p:sldId id="497" r:id="rId13"/>
    <p:sldId id="494" r:id="rId14"/>
    <p:sldId id="488" r:id="rId15"/>
    <p:sldId id="468" r:id="rId16"/>
    <p:sldId id="495" r:id="rId17"/>
    <p:sldId id="466" r:id="rId18"/>
    <p:sldId id="467" r:id="rId19"/>
    <p:sldId id="469" r:id="rId20"/>
    <p:sldId id="465" r:id="rId21"/>
    <p:sldId id="470" r:id="rId22"/>
    <p:sldId id="392" r:id="rId23"/>
    <p:sldId id="428" r:id="rId24"/>
    <p:sldId id="474" r:id="rId25"/>
    <p:sldId id="471" r:id="rId26"/>
    <p:sldId id="476" r:id="rId27"/>
    <p:sldId id="411" r:id="rId28"/>
    <p:sldId id="455" r:id="rId29"/>
    <p:sldId id="444" r:id="rId30"/>
    <p:sldId id="436" r:id="rId31"/>
    <p:sldId id="406" r:id="rId32"/>
    <p:sldId id="480" r:id="rId33"/>
    <p:sldId id="481" r:id="rId34"/>
    <p:sldId id="462" r:id="rId35"/>
    <p:sldId id="478" r:id="rId36"/>
    <p:sldId id="456" r:id="rId37"/>
    <p:sldId id="479" r:id="rId38"/>
    <p:sldId id="482" r:id="rId39"/>
    <p:sldId id="457" r:id="rId40"/>
    <p:sldId id="483" r:id="rId41"/>
    <p:sldId id="458" r:id="rId42"/>
    <p:sldId id="460" r:id="rId43"/>
    <p:sldId id="461" r:id="rId44"/>
    <p:sldId id="414" r:id="rId4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E USer" initials="CU" lastIdx="0" clrIdx="0">
    <p:extLst>
      <p:ext uri="{19B8F6BF-5375-455C-9EA6-DF929625EA0E}">
        <p15:presenceInfo xmlns:p15="http://schemas.microsoft.com/office/powerpoint/2012/main" userId="CO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86559" autoAdjust="0"/>
  </p:normalViewPr>
  <p:slideViewPr>
    <p:cSldViewPr>
      <p:cViewPr varScale="1">
        <p:scale>
          <a:sx n="78" d="100"/>
          <a:sy n="78" d="100"/>
        </p:scale>
        <p:origin x="7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A4D42A-2E3D-426D-A17C-F01ED6EF58D4}" type="datetimeFigureOut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1FDC12D-418C-42A4-ABF4-2E422EB55B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24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868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After sequencing all the reads, we align the reads back to the reference genome sequence. The number of reads assigned to a gene is called the </a:t>
            </a:r>
            <a:r>
              <a:rPr lang="en-US" altLang="zh-TW" smtClean="0">
                <a:solidFill>
                  <a:srgbClr val="FF0000"/>
                </a:solidFill>
              </a:rPr>
              <a:t>read count </a:t>
            </a:r>
            <a:r>
              <a:rPr lang="en-US" altLang="zh-TW" smtClean="0"/>
              <a:t>of the gene which has been shown to be nearly linearly correlated with the expression level of a gene.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CE59D-5A02-47D3-955C-D1D0839FB97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5348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260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To identify whether a gene express differently between two samples of interests, we can compare the reads counts in the two samples. Here is an example, Gene A has 10% more  read counts in sample 2 than in sample 1.  it seems to be easy to conclude that gene A is a DE gene. However, if we repeat the experiment four times and get these read counts, is it still obvious that gene A is a DE genes? </a:t>
            </a:r>
            <a:endParaRPr lang="zh-TW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41C22-8084-440C-BA42-21AA6866391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0692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927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286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426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083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328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591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10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6337B-B3A0-43DA-8AC5-93CF9C5B48E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688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509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245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087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70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6337B-B3A0-43DA-8AC5-93CF9C5B48E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019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Why is differential gene expression analysis important?  It is a fundamental tool for discovering genes involved in a disease or biological process 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8473F-9215-431C-801C-B2B61571C5E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11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Why is differential gene expression analysis important?  It is a fundamental tool for discovering genes involved in a disease or biological process 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8473F-9215-431C-801C-B2B61571C5E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60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This is an overview of RNA-Seq Procedure. To measure gene expression levels, we first seqeuence all mRNA fragment in a population of cells. We extract all mRNA from the cells and then prepare a library of cDNA fragments from the mRNA. Then, we sequence all the fragments. Every sequenced fragment is called a RNA read. </a:t>
            </a:r>
            <a:endParaRPr lang="zh-TW" alt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2C6CA-8FD5-4986-975E-AE68B995BF4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035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After sequencing all the reads, we align the reads back to the reference genome sequence. The number of reads assigned to a gene is called the </a:t>
            </a:r>
            <a:r>
              <a:rPr lang="en-US" altLang="zh-TW" smtClean="0">
                <a:solidFill>
                  <a:srgbClr val="FF0000"/>
                </a:solidFill>
              </a:rPr>
              <a:t>read count </a:t>
            </a:r>
            <a:r>
              <a:rPr lang="en-US" altLang="zh-TW" smtClean="0"/>
              <a:t>of the gene which has been shown to be nearly linearly correlated with the expression level of a gene.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CE59D-5A02-47D3-955C-D1D0839FB97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0142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dirty="0" smtClean="0"/>
              <a:t>The existing methods have a common problem. That is, the </a:t>
            </a:r>
            <a:r>
              <a:rPr lang="en-US" altLang="zh-TW" dirty="0" err="1" smtClean="0"/>
              <a:t>the</a:t>
            </a:r>
            <a:r>
              <a:rPr lang="en-US" altLang="zh-TW" dirty="0" smtClean="0"/>
              <a:t> prediction of DE genes become less effective when the read counts decrease.  Here is an example. Both  gene g1 and g2  have 40% more read </a:t>
            </a:r>
            <a:r>
              <a:rPr lang="en-US" altLang="zh-TW" dirty="0" err="1" smtClean="0"/>
              <a:t>coutnts</a:t>
            </a:r>
            <a:r>
              <a:rPr lang="en-US" altLang="zh-TW" dirty="0" smtClean="0"/>
              <a:t> in sample B  than in sample A. However,  </a:t>
            </a:r>
            <a:endParaRPr lang="zh-TW" alt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474745-6C1C-4DE5-BEB9-91841DAEB65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95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DC12D-418C-42A4-ABF4-2E422EB55BC9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75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E8A7F-7667-4BA7-A766-72F4CB634FF3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16DB-E793-41B4-BFAC-A9BD4D2B76C0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AB71-E0DA-4238-BFD9-CC95C508E8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3D9E-011A-471F-A54F-F24B3E9E8B23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BD83-025F-4C3F-B328-AE22879728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E55A-8C3C-438E-83F3-C20016809829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7EED-656C-4A0E-8B40-C631B01537AB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 /26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EA85-F108-4AEE-AC0E-991B1714B0EE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6391-37D5-4829-9D81-9A5AF69FA69D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 /26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D67D-2786-45BE-A0DD-31A296D3A5DB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6A30-8E1E-40C4-9B87-D30B8DA5D8F0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 /26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220A98-80E4-4D8D-BCBA-92382ADE3C8F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039FC2-D755-4589-BA48-B1ADB925871B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 /26</a:t>
            </a:r>
            <a:endParaRPr lang="zh-TW" altLang="en-US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27F5-AB7D-4E71-9A56-ACCD5F704AB6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51725" y="1588"/>
            <a:ext cx="148431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DE6DA-DE25-4B23-8F4D-AED0E211B3CC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 /26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4C49-D0C4-47FC-BE7F-477C129FC6F9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9475-3D12-4ED6-BB54-8E659EC20DDF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 /26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35C4-1DB8-4CE1-94E7-93248F898F93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A5EB-204E-4225-AA4F-6A7CDFBB84A2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 /26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79FDB-477E-4B98-B3F0-0260A310C69B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8E0C-B12E-4BB0-9815-30333FF499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87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US" smtClean="0"/>
          </a:p>
        </p:txBody>
      </p:sp>
      <p:sp>
        <p:nvSpPr>
          <p:cNvPr id="3688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375335-3EAC-47C3-A0AF-A15E1F0AB152}" type="datetime1">
              <a:rPr lang="zh-TW" altLang="en-US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667625" y="1588"/>
            <a:ext cx="1268413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6C0F99-3BE6-4827-B3BD-3703ACB174CB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/26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/>
          <a:cs typeface="微軟正黑體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43768" y="1052736"/>
            <a:ext cx="8820720" cy="1470025"/>
          </a:xfrm>
        </p:spPr>
        <p:txBody>
          <a:bodyPr/>
          <a:lstStyle/>
          <a:p>
            <a:pPr algn="ctr" eaLnBrk="1" hangingPunct="1"/>
            <a:r>
              <a:rPr lang="en-US" altLang="zh-TW" sz="2800" dirty="0" smtClean="0"/>
              <a:t>Toward More Sensitive Differential Expression Analysis on RNA-</a:t>
            </a:r>
            <a:r>
              <a:rPr lang="en-US" altLang="zh-TW" sz="2800" dirty="0" err="1" smtClean="0"/>
              <a:t>Seq</a:t>
            </a:r>
            <a:r>
              <a:rPr lang="en-US" altLang="zh-TW" sz="2800" dirty="0" smtClean="0"/>
              <a:t> Data</a:t>
            </a:r>
            <a:endParaRPr lang="zh-TW" altLang="en-US" sz="28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191000"/>
            <a:ext cx="8278688" cy="990600"/>
          </a:xfrm>
          <a:prstGeom prst="rect">
            <a:avLst/>
          </a:prstGeom>
        </p:spPr>
        <p:txBody>
          <a:bodyPr lIns="82945" tIns="41473" rIns="82945" bIns="41473">
            <a:normAutofit fontScale="92500"/>
          </a:bodyPr>
          <a:lstStyle/>
          <a:p>
            <a:pPr marL="6350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altLang="zh-TW" sz="3500" dirty="0">
                <a:solidFill>
                  <a:schemeClr val="tx2"/>
                </a:solidFill>
                <a:latin typeface="+mn-lt"/>
                <a:ea typeface="+mn-ea"/>
              </a:rPr>
              <a:t>Tao Jiang </a:t>
            </a:r>
          </a:p>
          <a:p>
            <a:pPr marL="6350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altLang="zh-TW" sz="2400" dirty="0">
                <a:solidFill>
                  <a:schemeClr val="tx2"/>
                </a:solidFill>
                <a:latin typeface="+mn-lt"/>
                <a:ea typeface="+mn-ea"/>
              </a:rPr>
              <a:t>J</a:t>
            </a:r>
            <a:r>
              <a:rPr lang="en-US" altLang="zh-TW" sz="2200" dirty="0" smtClean="0">
                <a:solidFill>
                  <a:schemeClr val="tx2"/>
                </a:solidFill>
                <a:latin typeface="+mn-lt"/>
                <a:ea typeface="+mn-ea"/>
              </a:rPr>
              <a:t>oint </a:t>
            </a:r>
            <a:r>
              <a:rPr lang="en-US" altLang="zh-TW" sz="2200" dirty="0">
                <a:solidFill>
                  <a:schemeClr val="tx2"/>
                </a:solidFill>
                <a:latin typeface="+mn-lt"/>
                <a:ea typeface="+mn-ea"/>
              </a:rPr>
              <a:t>work with </a:t>
            </a:r>
            <a:r>
              <a:rPr lang="en-US" altLang="zh-TW" sz="2200" dirty="0" err="1">
                <a:solidFill>
                  <a:schemeClr val="tx2"/>
                </a:solidFill>
                <a:latin typeface="+mn-lt"/>
                <a:ea typeface="+mn-ea"/>
              </a:rPr>
              <a:t>Ei</a:t>
            </a:r>
            <a:r>
              <a:rPr lang="en-US" altLang="zh-TW" sz="2200" dirty="0">
                <a:solidFill>
                  <a:schemeClr val="tx2"/>
                </a:solidFill>
                <a:latin typeface="+mn-lt"/>
                <a:ea typeface="+mn-ea"/>
              </a:rPr>
              <a:t>-Wen </a:t>
            </a:r>
            <a:r>
              <a:rPr lang="en-US" altLang="zh-TW" sz="2200" dirty="0" smtClean="0">
                <a:solidFill>
                  <a:schemeClr val="tx2"/>
                </a:solidFill>
                <a:latin typeface="+mn-lt"/>
                <a:ea typeface="+mn-ea"/>
              </a:rPr>
              <a:t>Yang (UCR/UCLA</a:t>
            </a:r>
            <a:r>
              <a:rPr lang="en-US" altLang="zh-TW" sz="2400" dirty="0" smtClean="0">
                <a:solidFill>
                  <a:schemeClr val="tx2"/>
                </a:solidFill>
                <a:latin typeface="+mn-lt"/>
                <a:ea typeface="+mn-ea"/>
              </a:rPr>
              <a:t>) and Thomas </a:t>
            </a:r>
            <a:r>
              <a:rPr lang="en-US" altLang="zh-TW" sz="2400" dirty="0" err="1" smtClean="0">
                <a:solidFill>
                  <a:schemeClr val="tx2"/>
                </a:solidFill>
                <a:latin typeface="+mn-lt"/>
                <a:ea typeface="+mn-ea"/>
              </a:rPr>
              <a:t>Girke</a:t>
            </a:r>
            <a:r>
              <a:rPr lang="en-US" altLang="zh-TW" sz="2400" dirty="0" smtClean="0">
                <a:solidFill>
                  <a:schemeClr val="tx2"/>
                </a:solidFill>
                <a:latin typeface="+mn-lt"/>
                <a:ea typeface="+mn-ea"/>
              </a:rPr>
              <a:t> (UCR)</a:t>
            </a:r>
            <a:endParaRPr lang="en-US" altLang="zh-TW" sz="24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6350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altLang="zh-TW" sz="2400" dirty="0">
              <a:solidFill>
                <a:schemeClr val="accent2"/>
              </a:solidFill>
              <a:latin typeface="+mn-lt"/>
              <a:ea typeface="+mn-ea"/>
            </a:endParaRPr>
          </a:p>
          <a:p>
            <a:pPr marL="6350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altLang="zh-TW" sz="29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6350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altLang="zh-TW" sz="29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6350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altLang="zh-TW" sz="24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5249863"/>
            <a:ext cx="2719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0313" y="5243513"/>
            <a:ext cx="366871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Subtitle 2"/>
          <p:cNvSpPr txBox="1">
            <a:spLocks/>
          </p:cNvSpPr>
          <p:nvPr/>
        </p:nvSpPr>
        <p:spPr bwMode="auto">
          <a:xfrm>
            <a:off x="877888" y="6019800"/>
            <a:ext cx="773271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pPr marL="63500" algn="ctr">
              <a:spcBef>
                <a:spcPts val="300"/>
              </a:spcBef>
              <a:buClr>
                <a:srgbClr val="0BD0D9"/>
              </a:buClr>
              <a:buFont typeface="Georgia" pitchFamily="18" charset="0"/>
              <a:buNone/>
            </a:pPr>
            <a:endParaRPr lang="en-US" altLang="zh-TW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5923361"/>
            <a:ext cx="1871687" cy="807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885414"/>
            <a:ext cx="2636652" cy="8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 Difficulties</a:t>
            </a:r>
            <a:endParaRPr lang="zh-TW" altLang="en-US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4925" y="1052513"/>
            <a:ext cx="8229600" cy="3024187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Statistical power decreases when the number of reads decreases.</a:t>
            </a:r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Georgia" pitchFamily="18" charset="0"/>
              <a:buNone/>
            </a:pPr>
            <a:endParaRPr lang="en-US" altLang="zh-TW" dirty="0" smtClean="0"/>
          </a:p>
          <a:p>
            <a:pPr eaLnBrk="1" hangingPunct="1">
              <a:buFont typeface="Georgia" pitchFamily="18" charset="0"/>
              <a:buNone/>
            </a:pPr>
            <a:endParaRPr lang="en-US" altLang="zh-TW" dirty="0" smtClean="0"/>
          </a:p>
          <a:p>
            <a:pPr eaLnBrk="1" hangingPunct="1">
              <a:buFont typeface="Georgia" pitchFamily="18" charset="0"/>
              <a:buNone/>
            </a:pPr>
            <a:r>
              <a:rPr lang="en-US" altLang="zh-TW" dirty="0" smtClean="0"/>
              <a:t>	</a:t>
            </a:r>
            <a:endParaRPr lang="zh-TW" altLang="en-US" dirty="0" smtClean="0"/>
          </a:p>
        </p:txBody>
      </p:sp>
      <p:grpSp>
        <p:nvGrpSpPr>
          <p:cNvPr id="27651" name="Group 14"/>
          <p:cNvGrpSpPr>
            <a:grpSpLocks/>
          </p:cNvGrpSpPr>
          <p:nvPr/>
        </p:nvGrpSpPr>
        <p:grpSpPr bwMode="auto">
          <a:xfrm>
            <a:off x="593725" y="2043113"/>
            <a:ext cx="8550275" cy="2178050"/>
            <a:chOff x="592941" y="1905000"/>
            <a:chExt cx="8551059" cy="2178859"/>
          </a:xfrm>
        </p:grpSpPr>
        <p:sp>
          <p:nvSpPr>
            <p:cNvPr id="4" name="Rectangle 3"/>
            <p:cNvSpPr/>
            <p:nvPr/>
          </p:nvSpPr>
          <p:spPr>
            <a:xfrm>
              <a:off x="837438" y="2286142"/>
              <a:ext cx="2972072" cy="3811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76409" y="2286142"/>
              <a:ext cx="2972072" cy="3811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7657" name="TextBox 5"/>
            <p:cNvSpPr txBox="1">
              <a:spLocks noChangeArrowheads="1"/>
            </p:cNvSpPr>
            <p:nvPr/>
          </p:nvSpPr>
          <p:spPr bwMode="auto">
            <a:xfrm>
              <a:off x="6248134" y="2853090"/>
              <a:ext cx="539800" cy="366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144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7658" name="TextBox 6"/>
            <p:cNvSpPr txBox="1">
              <a:spLocks noChangeArrowheads="1"/>
            </p:cNvSpPr>
            <p:nvPr/>
          </p:nvSpPr>
          <p:spPr bwMode="auto">
            <a:xfrm>
              <a:off x="1980543" y="2843561"/>
              <a:ext cx="562027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100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7659" name="TextBox 7"/>
            <p:cNvSpPr txBox="1">
              <a:spLocks noChangeArrowheads="1"/>
            </p:cNvSpPr>
            <p:nvPr/>
          </p:nvSpPr>
          <p:spPr bwMode="auto">
            <a:xfrm>
              <a:off x="5714686" y="1905000"/>
              <a:ext cx="1141517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Sample B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7660" name="TextBox 8"/>
            <p:cNvSpPr txBox="1">
              <a:spLocks noChangeArrowheads="1"/>
            </p:cNvSpPr>
            <p:nvPr/>
          </p:nvSpPr>
          <p:spPr bwMode="auto">
            <a:xfrm>
              <a:off x="1675715" y="1905000"/>
              <a:ext cx="1146280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Sample A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7661" name="TextBox 9"/>
            <p:cNvSpPr txBox="1">
              <a:spLocks noChangeArrowheads="1"/>
            </p:cNvSpPr>
            <p:nvPr/>
          </p:nvSpPr>
          <p:spPr bwMode="auto">
            <a:xfrm>
              <a:off x="1978956" y="3346985"/>
              <a:ext cx="422313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10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7662" name="TextBox 10"/>
            <p:cNvSpPr txBox="1">
              <a:spLocks noChangeArrowheads="1"/>
            </p:cNvSpPr>
            <p:nvPr/>
          </p:nvSpPr>
          <p:spPr bwMode="auto">
            <a:xfrm>
              <a:off x="6313228" y="3346985"/>
              <a:ext cx="411200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14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7663" name="TextBox 11"/>
            <p:cNvSpPr txBox="1">
              <a:spLocks noChangeArrowheads="1"/>
            </p:cNvSpPr>
            <p:nvPr/>
          </p:nvSpPr>
          <p:spPr bwMode="auto">
            <a:xfrm>
              <a:off x="592941" y="3717011"/>
              <a:ext cx="8551059" cy="366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dirty="0" smtClean="0">
                  <a:latin typeface="Georgia" pitchFamily="18" charset="0"/>
                </a:rPr>
                <a:t>Given background noise, </a:t>
              </a:r>
              <a:r>
                <a:rPr lang="en-US" altLang="zh-TW" dirty="0">
                  <a:latin typeface="Georgia" pitchFamily="18" charset="0"/>
                </a:rPr>
                <a:t>it </a:t>
              </a:r>
              <a:r>
                <a:rPr lang="en-US" altLang="zh-TW" dirty="0" smtClean="0">
                  <a:latin typeface="Georgia" pitchFamily="18" charset="0"/>
                </a:rPr>
                <a:t>may be more difficult </a:t>
              </a:r>
              <a:r>
                <a:rPr lang="en-US" altLang="zh-TW" dirty="0">
                  <a:latin typeface="Georgia" pitchFamily="18" charset="0"/>
                </a:rPr>
                <a:t>to tell </a:t>
              </a:r>
              <a:r>
                <a:rPr lang="en-US" altLang="zh-TW" dirty="0" smtClean="0">
                  <a:latin typeface="Georgia" pitchFamily="18" charset="0"/>
                </a:rPr>
                <a:t>if </a:t>
              </a:r>
              <a:r>
                <a:rPr lang="en-US" altLang="zh-TW" dirty="0">
                  <a:latin typeface="Georgia" pitchFamily="18" charset="0"/>
                </a:rPr>
                <a:t>g</a:t>
              </a:r>
              <a:r>
                <a:rPr lang="en-US" altLang="zh-TW" baseline="-25000" dirty="0">
                  <a:latin typeface="Georgia" pitchFamily="18" charset="0"/>
                </a:rPr>
                <a:t>2</a:t>
              </a:r>
              <a:r>
                <a:rPr lang="en-US" altLang="zh-TW" dirty="0">
                  <a:latin typeface="Georgia" pitchFamily="18" charset="0"/>
                </a:rPr>
                <a:t> is a DE gene.</a:t>
              </a:r>
              <a:endParaRPr lang="zh-TW" altLang="en-US" dirty="0">
                <a:latin typeface="Georgia" pitchFamily="18" charset="0"/>
              </a:endParaRPr>
            </a:p>
          </p:txBody>
        </p:sp>
        <p:sp>
          <p:nvSpPr>
            <p:cNvPr id="27664" name="TextBox 12"/>
            <p:cNvSpPr txBox="1">
              <a:spLocks noChangeArrowheads="1"/>
            </p:cNvSpPr>
            <p:nvPr/>
          </p:nvSpPr>
          <p:spPr bwMode="auto">
            <a:xfrm>
              <a:off x="1188308" y="2810211"/>
              <a:ext cx="365159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g</a:t>
              </a:r>
              <a:r>
                <a:rPr lang="en-US" altLang="zh-TW" baseline="-25000">
                  <a:latin typeface="Georgia" pitchFamily="18" charset="0"/>
                </a:rPr>
                <a:t>1</a:t>
              </a:r>
              <a:endParaRPr lang="zh-TW" altLang="en-US" baseline="-25000">
                <a:latin typeface="Georgia" pitchFamily="18" charset="0"/>
              </a:endParaRPr>
            </a:p>
          </p:txBody>
        </p:sp>
        <p:sp>
          <p:nvSpPr>
            <p:cNvPr id="27665" name="TextBox 13"/>
            <p:cNvSpPr txBox="1">
              <a:spLocks noChangeArrowheads="1"/>
            </p:cNvSpPr>
            <p:nvPr/>
          </p:nvSpPr>
          <p:spPr bwMode="auto">
            <a:xfrm>
              <a:off x="1188308" y="3316812"/>
              <a:ext cx="385798" cy="366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g</a:t>
              </a:r>
              <a:r>
                <a:rPr lang="en-US" altLang="zh-TW" baseline="-25000">
                  <a:latin typeface="Georgia" pitchFamily="18" charset="0"/>
                </a:rPr>
                <a:t>2</a:t>
              </a:r>
              <a:endParaRPr lang="zh-TW" altLang="en-US" baseline="-25000">
                <a:latin typeface="Georgia" pitchFamily="18" charset="0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1188" y="4724400"/>
            <a:ext cx="8299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>
                <a:latin typeface="Georgia" pitchFamily="18" charset="0"/>
              </a:rPr>
              <a:t>Long or highly expressed genes are more likely to be detected as DE genes.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9750" y="5805488"/>
            <a:ext cx="80645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dirty="0">
                <a:latin typeface="Georgia" pitchFamily="18" charset="0"/>
              </a:rPr>
              <a:t>This </a:t>
            </a:r>
            <a:r>
              <a:rPr lang="en-US" altLang="zh-TW" sz="2400" dirty="0">
                <a:solidFill>
                  <a:srgbClr val="FF0000"/>
                </a:solidFill>
                <a:latin typeface="Georgia" pitchFamily="18" charset="0"/>
              </a:rPr>
              <a:t>selection bias </a:t>
            </a:r>
            <a:r>
              <a:rPr lang="en-US" altLang="zh-TW" sz="2400" dirty="0">
                <a:latin typeface="Georgia" pitchFamily="18" charset="0"/>
              </a:rPr>
              <a:t>against genes with low read counts may distort downstream analyses at the systems biology level.</a:t>
            </a:r>
          </a:p>
          <a:p>
            <a:endParaRPr lang="zh-TW" altLang="en-US" dirty="0">
              <a:latin typeface="Georgia" pitchFamily="18" charset="0"/>
            </a:endParaRPr>
          </a:p>
        </p:txBody>
      </p:sp>
      <p:sp>
        <p:nvSpPr>
          <p:cNvPr id="27654" name="Slide Number Placeholder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2E4BD-10D0-4CAB-95EE-8D9EA869775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r>
              <a:rPr lang="en-US" altLang="zh-TW" dirty="0" smtClean="0"/>
              <a:t>/43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551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79512" y="392959"/>
            <a:ext cx="7849120" cy="659777"/>
          </a:xfrm>
        </p:spPr>
        <p:txBody>
          <a:bodyPr/>
          <a:lstStyle/>
          <a:p>
            <a:pPr eaLnBrk="1" hangingPunct="1"/>
            <a:r>
              <a:rPr lang="en-US" altLang="zh-TW" sz="3600" dirty="0" smtClean="0"/>
              <a:t>Our Method: </a:t>
            </a:r>
            <a:r>
              <a:rPr lang="en-US" altLang="zh-TW" sz="3600" dirty="0" err="1" smtClean="0"/>
              <a:t>MRFSeq</a:t>
            </a:r>
            <a:endParaRPr lang="zh-TW" altLang="en-US" sz="3600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37319" y="572616"/>
            <a:ext cx="8123113" cy="4216625"/>
          </a:xfrm>
        </p:spPr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Use </a:t>
            </a:r>
            <a:r>
              <a:rPr lang="en-US" altLang="zh-TW" dirty="0" err="1" smtClean="0"/>
              <a:t>coexpression</a:t>
            </a:r>
            <a:r>
              <a:rPr lang="en-US" altLang="zh-TW" dirty="0" smtClean="0"/>
              <a:t> data to enhance the statistical prediction power.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marL="109537" indent="0" eaLnBrk="1" hangingPunct="1">
              <a:buNone/>
            </a:pPr>
            <a:endParaRPr lang="en-US" altLang="zh-TW" dirty="0" smtClean="0"/>
          </a:p>
          <a:p>
            <a:pPr eaLnBrk="1" hangingPunct="1"/>
            <a:r>
              <a:rPr lang="en-US" altLang="zh-TW" dirty="0" smtClean="0"/>
              <a:t>Probabilistic modeling with a Markov random field (MRF).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3E96F-FBE8-41F5-B8DD-0268E8DA4B9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r>
              <a:rPr lang="en-US" altLang="zh-TW" dirty="0" smtClean="0"/>
              <a:t>/43</a:t>
            </a:r>
            <a:endParaRPr lang="en-US" altLang="zh-TW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798" y="1974649"/>
            <a:ext cx="3449093" cy="17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0729" y="641513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 smtClean="0">
                <a:latin typeface="Georgia" pitchFamily="18" charset="0"/>
              </a:rPr>
              <a:t>Obayashi T. and Kinoshita </a:t>
            </a:r>
            <a:r>
              <a:rPr lang="en-US" altLang="zh-TW" sz="1200" dirty="0">
                <a:latin typeface="Georgia" pitchFamily="18" charset="0"/>
              </a:rPr>
              <a:t>K. (2011) </a:t>
            </a:r>
            <a:r>
              <a:rPr lang="en-US" altLang="zh-TW" sz="1200" dirty="0" err="1">
                <a:latin typeface="Georgia" pitchFamily="18" charset="0"/>
              </a:rPr>
              <a:t>COXPRESdb</a:t>
            </a:r>
            <a:r>
              <a:rPr lang="en-US" altLang="zh-TW" sz="1200" dirty="0">
                <a:latin typeface="Georgia" pitchFamily="18" charset="0"/>
              </a:rPr>
              <a:t>: a database to compare gene </a:t>
            </a:r>
            <a:r>
              <a:rPr lang="en-US" altLang="zh-TW" sz="1200" dirty="0" err="1">
                <a:latin typeface="Georgia" pitchFamily="18" charset="0"/>
              </a:rPr>
              <a:t>coexpression</a:t>
            </a:r>
            <a:r>
              <a:rPr lang="en-US" altLang="zh-TW" sz="1200" dirty="0">
                <a:latin typeface="Georgia" pitchFamily="18" charset="0"/>
              </a:rPr>
              <a:t> in  seven model animals. </a:t>
            </a:r>
            <a:r>
              <a:rPr lang="en-US" altLang="zh-TW" sz="1200" dirty="0" err="1" smtClean="0">
                <a:latin typeface="Georgia" pitchFamily="18" charset="0"/>
              </a:rPr>
              <a:t>Nucl</a:t>
            </a:r>
            <a:r>
              <a:rPr lang="en-US" altLang="zh-TW" sz="1200" dirty="0" smtClean="0">
                <a:latin typeface="Georgia" pitchFamily="18" charset="0"/>
              </a:rPr>
              <a:t>. </a:t>
            </a:r>
            <a:r>
              <a:rPr lang="en-US" altLang="zh-TW" sz="1200" dirty="0">
                <a:latin typeface="Georgia" pitchFamily="18" charset="0"/>
              </a:rPr>
              <a:t>Acids Res</a:t>
            </a:r>
            <a:r>
              <a:rPr lang="en-US" altLang="zh-TW" sz="1200" i="1" dirty="0">
                <a:latin typeface="Georgia" pitchFamily="18" charset="0"/>
              </a:rPr>
              <a:t>.</a:t>
            </a:r>
            <a:endParaRPr lang="zh-TW" altLang="en-US" sz="1200" dirty="0">
              <a:latin typeface="Georgi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10544" y="510125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" name="Oval 7"/>
          <p:cNvSpPr/>
          <p:nvPr/>
        </p:nvSpPr>
        <p:spPr>
          <a:xfrm>
            <a:off x="3001144" y="5177457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86944" y="593945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Oval 9"/>
          <p:cNvSpPr/>
          <p:nvPr/>
        </p:nvSpPr>
        <p:spPr>
          <a:xfrm>
            <a:off x="3686944" y="479645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Oval 10"/>
          <p:cNvSpPr/>
          <p:nvPr/>
        </p:nvSpPr>
        <p:spPr>
          <a:xfrm>
            <a:off x="4677544" y="4796457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2315344" y="5253657"/>
            <a:ext cx="68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5"/>
            <a:endCxn id="9" idx="1"/>
          </p:cNvCxnSpPr>
          <p:nvPr/>
        </p:nvCxnSpPr>
        <p:spPr>
          <a:xfrm>
            <a:off x="3261494" y="5437807"/>
            <a:ext cx="469900" cy="54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6"/>
            <a:endCxn id="10" idx="3"/>
          </p:cNvCxnSpPr>
          <p:nvPr/>
        </p:nvCxnSpPr>
        <p:spPr>
          <a:xfrm flipV="1">
            <a:off x="3305944" y="5056807"/>
            <a:ext cx="425450" cy="273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11" idx="2"/>
          </p:cNvCxnSpPr>
          <p:nvPr/>
        </p:nvCxnSpPr>
        <p:spPr>
          <a:xfrm>
            <a:off x="3991744" y="4948857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705744" y="5264770"/>
            <a:ext cx="36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Georgia" pitchFamily="18" charset="0"/>
              </a:rPr>
              <a:t>g</a:t>
            </a:r>
            <a:r>
              <a:rPr lang="en-US" altLang="zh-TW" baseline="-25000">
                <a:latin typeface="Georgia" pitchFamily="18" charset="0"/>
              </a:rPr>
              <a:t>1</a:t>
            </a:r>
            <a:endParaRPr lang="zh-TW" altLang="en-US" baseline="-25000">
              <a:latin typeface="Georgia" pitchFamily="18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2848744" y="5482257"/>
            <a:ext cx="38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Georgia" pitchFamily="18" charset="0"/>
              </a:rPr>
              <a:t>g</a:t>
            </a:r>
            <a:r>
              <a:rPr lang="en-US" altLang="zh-TW" baseline="-25000">
                <a:latin typeface="Georgia" pitchFamily="18" charset="0"/>
              </a:rPr>
              <a:t>2</a:t>
            </a:r>
            <a:endParaRPr lang="zh-TW" altLang="en-US" baseline="-25000">
              <a:latin typeface="Georgia" pitchFamily="18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3915544" y="5025057"/>
            <a:ext cx="38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Georgia" pitchFamily="18" charset="0"/>
              </a:rPr>
              <a:t>g</a:t>
            </a:r>
            <a:r>
              <a:rPr lang="en-US" altLang="zh-TW" baseline="-25000">
                <a:latin typeface="Georgia" pitchFamily="18" charset="0"/>
              </a:rPr>
              <a:t>3</a:t>
            </a:r>
            <a:endParaRPr lang="zh-TW" altLang="en-US" baseline="-25000">
              <a:latin typeface="Georgia" pitchFamily="18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906144" y="5101257"/>
            <a:ext cx="38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Georgia" pitchFamily="18" charset="0"/>
              </a:rPr>
              <a:t>g</a:t>
            </a:r>
            <a:r>
              <a:rPr lang="en-US" altLang="zh-TW" baseline="-25000">
                <a:latin typeface="Georgia" pitchFamily="18" charset="0"/>
              </a:rPr>
              <a:t>4</a:t>
            </a:r>
            <a:endParaRPr lang="zh-TW" altLang="en-US" baseline="-25000">
              <a:latin typeface="Georgia" pitchFamily="18" charset="0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4067944" y="5939457"/>
            <a:ext cx="38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Georgia" pitchFamily="18" charset="0"/>
              </a:rPr>
              <a:t>g</a:t>
            </a:r>
            <a:r>
              <a:rPr lang="en-US" altLang="zh-TW" baseline="-25000">
                <a:latin typeface="Georgia" pitchFamily="18" charset="0"/>
              </a:rPr>
              <a:t>5</a:t>
            </a:r>
            <a:endParaRPr lang="zh-TW" altLang="en-US" baseline="-25000">
              <a:latin typeface="Georgia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79332" y="48691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2" name="Oval 21"/>
          <p:cNvSpPr/>
          <p:nvPr/>
        </p:nvSpPr>
        <p:spPr>
          <a:xfrm>
            <a:off x="6261869" y="5804197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6838132" y="4869160"/>
            <a:ext cx="114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Georgia" pitchFamily="18" charset="0"/>
              </a:rPr>
              <a:t>DE genes</a:t>
            </a:r>
            <a:endParaRPr lang="zh-TW" altLang="en-US">
              <a:latin typeface="Georgia" pitchFamily="18" charset="0"/>
            </a:endParaRP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6838132" y="5794672"/>
            <a:ext cx="1119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Georgia" pitchFamily="18" charset="0"/>
              </a:rPr>
              <a:t>EE genes</a:t>
            </a:r>
            <a:endParaRPr lang="zh-TW" altLang="en-US">
              <a:latin typeface="Georgia" pitchFamily="18" charset="0"/>
            </a:endParaRPr>
          </a:p>
        </p:txBody>
      </p:sp>
      <p:sp>
        <p:nvSpPr>
          <p:cNvPr id="25" name="TextBox 37"/>
          <p:cNvSpPr txBox="1">
            <a:spLocks noChangeArrowheads="1"/>
          </p:cNvSpPr>
          <p:nvPr/>
        </p:nvSpPr>
        <p:spPr bwMode="auto">
          <a:xfrm>
            <a:off x="-13551" y="6634204"/>
            <a:ext cx="9178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 smtClean="0">
                <a:latin typeface="Georgia" pitchFamily="18" charset="0"/>
              </a:rPr>
              <a:t> </a:t>
            </a:r>
            <a:r>
              <a:rPr lang="en-US" altLang="zh-TW" sz="1200" dirty="0">
                <a:latin typeface="Georgia" pitchFamily="18" charset="0"/>
              </a:rPr>
              <a:t>Wei Z. and Li H. (2007) A  Markov  random field model for network-based analysis of genomic data. Bioinformatics 23 (12):1537-44.</a:t>
            </a:r>
            <a:endParaRPr lang="zh-TW" altLang="en-US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0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100392" cy="1039566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ea typeface="新細明體" pitchFamily="18" charset="-120"/>
              </a:rPr>
              <a:t>The (Pairwise) MRF Model</a:t>
            </a:r>
            <a:endParaRPr lang="zh-TW" altLang="en-US" sz="3600" dirty="0" smtClean="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972071" y="3573016"/>
            <a:ext cx="75603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>
                <a:latin typeface="Georgia" pitchFamily="18" charset="0"/>
              </a:rPr>
              <a:t>The joint (</a:t>
            </a:r>
            <a:r>
              <a:rPr lang="en-US" altLang="zh-TW" sz="2400" i="1" dirty="0">
                <a:latin typeface="Georgia" pitchFamily="18" charset="0"/>
              </a:rPr>
              <a:t>a posteriori</a:t>
            </a:r>
            <a:r>
              <a:rPr lang="en-US" altLang="zh-TW" sz="2400" dirty="0">
                <a:latin typeface="Georgia" pitchFamily="18" charset="0"/>
              </a:rPr>
              <a:t>) probability </a:t>
            </a:r>
            <a:r>
              <a:rPr lang="en-US" altLang="zh-TW" sz="2400" dirty="0" smtClean="0">
                <a:latin typeface="Georgia" pitchFamily="18" charset="0"/>
              </a:rPr>
              <a:t>distribution </a:t>
            </a:r>
            <a:r>
              <a:rPr lang="en-US" altLang="zh-TW" sz="2400" dirty="0">
                <a:latin typeface="Georgia" pitchFamily="18" charset="0"/>
              </a:rPr>
              <a:t>of x ’s </a:t>
            </a:r>
            <a:r>
              <a:rPr lang="en-US" altLang="zh-TW" sz="2400" dirty="0" smtClean="0">
                <a:latin typeface="Georgia" pitchFamily="18" charset="0"/>
              </a:rPr>
              <a:t>(given read counts) follows </a:t>
            </a:r>
            <a:r>
              <a:rPr lang="en-US" altLang="zh-TW" sz="2400" dirty="0">
                <a:latin typeface="Georgia" pitchFamily="18" charset="0"/>
              </a:rPr>
              <a:t>the Boltzmann distribution: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267471" y="4451548"/>
            <a:ext cx="5256683" cy="1065684"/>
            <a:chOff x="2190" y="2623"/>
            <a:chExt cx="3311" cy="680"/>
          </a:xfrm>
        </p:grpSpPr>
        <p:graphicFrame>
          <p:nvGraphicFramePr>
            <p:cNvPr id="148482" name="Object 2"/>
            <p:cNvGraphicFramePr>
              <a:graphicFrameLocks noChangeAspect="1"/>
            </p:cNvGraphicFramePr>
            <p:nvPr/>
          </p:nvGraphicFramePr>
          <p:xfrm>
            <a:off x="2353" y="2660"/>
            <a:ext cx="3044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" name="Equation" r:id="rId3" imgW="2616120" imgH="457200" progId="Equation.3">
                    <p:embed/>
                  </p:oleObj>
                </mc:Choice>
                <mc:Fallback>
                  <p:oleObj name="Equation" r:id="rId3" imgW="26161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3" y="2660"/>
                          <a:ext cx="3044" cy="6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31"/>
            <p:cNvSpPr>
              <a:spLocks noChangeArrowheads="1"/>
            </p:cNvSpPr>
            <p:nvPr/>
          </p:nvSpPr>
          <p:spPr bwMode="auto">
            <a:xfrm>
              <a:off x="2190" y="2623"/>
              <a:ext cx="3311" cy="6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latin typeface="Georgia" pitchFamily="18" charset="0"/>
              </a:endParaRPr>
            </a:p>
          </p:txBody>
        </p:sp>
      </p:grpSp>
      <p:grpSp>
        <p:nvGrpSpPr>
          <p:cNvPr id="148493" name="Group 26"/>
          <p:cNvGrpSpPr>
            <a:grpSpLocks/>
          </p:cNvGrpSpPr>
          <p:nvPr/>
        </p:nvGrpSpPr>
        <p:grpSpPr bwMode="auto">
          <a:xfrm>
            <a:off x="3624312" y="1150578"/>
            <a:ext cx="3017838" cy="2363787"/>
            <a:chOff x="618438" y="1505640"/>
            <a:chExt cx="3018946" cy="2364536"/>
          </a:xfrm>
        </p:grpSpPr>
        <p:sp>
          <p:nvSpPr>
            <p:cNvPr id="29" name="Oval 28"/>
            <p:cNvSpPr/>
            <p:nvPr/>
          </p:nvSpPr>
          <p:spPr>
            <a:xfrm>
              <a:off x="627966" y="2005860"/>
              <a:ext cx="303324" cy="304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79426" y="2277409"/>
              <a:ext cx="303323" cy="3033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94358" y="3552575"/>
              <a:ext cx="304912" cy="3033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202249" y="1556456"/>
              <a:ext cx="304912" cy="304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cxnSp>
          <p:nvCxnSpPr>
            <p:cNvPr id="33" name="Straight Connector 32"/>
            <p:cNvCxnSpPr>
              <a:stCxn id="29" idx="6"/>
              <a:endCxn id="30" idx="2"/>
            </p:cNvCxnSpPr>
            <p:nvPr/>
          </p:nvCxnSpPr>
          <p:spPr>
            <a:xfrm>
              <a:off x="931291" y="2158309"/>
              <a:ext cx="1048135" cy="271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31" idx="1"/>
            </p:cNvCxnSpPr>
            <p:nvPr/>
          </p:nvCxnSpPr>
          <p:spPr>
            <a:xfrm>
              <a:off x="2238283" y="2536253"/>
              <a:ext cx="1100542" cy="10607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6"/>
              <a:endCxn id="32" idx="3"/>
            </p:cNvCxnSpPr>
            <p:nvPr/>
          </p:nvCxnSpPr>
          <p:spPr>
            <a:xfrm flipV="1">
              <a:off x="2282749" y="1816889"/>
              <a:ext cx="963967" cy="612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504" name="TextBox 35"/>
            <p:cNvSpPr txBox="1">
              <a:spLocks noChangeArrowheads="1"/>
            </p:cNvSpPr>
            <p:nvPr/>
          </p:nvSpPr>
          <p:spPr bwMode="auto">
            <a:xfrm>
              <a:off x="618438" y="1968874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x</a:t>
              </a:r>
              <a:r>
                <a:rPr lang="en-US" altLang="zh-TW" baseline="-25000">
                  <a:latin typeface="Georgia" pitchFamily="18" charset="0"/>
                </a:rPr>
                <a:t>1</a:t>
              </a:r>
              <a:endParaRPr lang="zh-TW" altLang="en-US" baseline="-25000">
                <a:latin typeface="Georgia" pitchFamily="18" charset="0"/>
              </a:endParaRPr>
            </a:p>
          </p:txBody>
        </p:sp>
        <p:sp>
          <p:nvSpPr>
            <p:cNvPr id="148505" name="TextBox 36"/>
            <p:cNvSpPr txBox="1">
              <a:spLocks noChangeArrowheads="1"/>
            </p:cNvSpPr>
            <p:nvPr/>
          </p:nvSpPr>
          <p:spPr bwMode="auto">
            <a:xfrm>
              <a:off x="1955060" y="221521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x</a:t>
              </a:r>
              <a:r>
                <a:rPr lang="en-US" altLang="zh-TW" baseline="-25000">
                  <a:latin typeface="Georgia" pitchFamily="18" charset="0"/>
                </a:rPr>
                <a:t>2</a:t>
              </a:r>
              <a:endParaRPr lang="zh-TW" altLang="en-US" baseline="-25000">
                <a:latin typeface="Georgia" pitchFamily="18" charset="0"/>
              </a:endParaRPr>
            </a:p>
          </p:txBody>
        </p:sp>
        <p:sp>
          <p:nvSpPr>
            <p:cNvPr id="148506" name="TextBox 37"/>
            <p:cNvSpPr txBox="1">
              <a:spLocks noChangeArrowheads="1"/>
            </p:cNvSpPr>
            <p:nvPr/>
          </p:nvSpPr>
          <p:spPr bwMode="auto">
            <a:xfrm>
              <a:off x="3183318" y="150564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x</a:t>
              </a:r>
              <a:r>
                <a:rPr lang="en-US" altLang="zh-TW" baseline="-25000">
                  <a:latin typeface="Georgia" pitchFamily="18" charset="0"/>
                </a:rPr>
                <a:t>3</a:t>
              </a:r>
              <a:endParaRPr lang="zh-TW" altLang="en-US" baseline="-25000">
                <a:latin typeface="Georgia" pitchFamily="18" charset="0"/>
              </a:endParaRPr>
            </a:p>
          </p:txBody>
        </p:sp>
        <p:sp>
          <p:nvSpPr>
            <p:cNvPr id="148507" name="TextBox 38"/>
            <p:cNvSpPr txBox="1">
              <a:spLocks noChangeArrowheads="1"/>
            </p:cNvSpPr>
            <p:nvPr/>
          </p:nvSpPr>
          <p:spPr bwMode="auto">
            <a:xfrm>
              <a:off x="3274784" y="3500844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x</a:t>
              </a:r>
              <a:r>
                <a:rPr lang="en-US" altLang="zh-TW" baseline="-25000">
                  <a:latin typeface="Georgia" pitchFamily="18" charset="0"/>
                </a:rPr>
                <a:t>4</a:t>
              </a:r>
              <a:endParaRPr lang="zh-TW" altLang="en-US" baseline="-25000">
                <a:latin typeface="Georgia" pitchFamily="18" charset="0"/>
              </a:endParaRPr>
            </a:p>
          </p:txBody>
        </p:sp>
      </p:grpSp>
      <p:graphicFrame>
        <p:nvGraphicFramePr>
          <p:cNvPr id="148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040429"/>
              </p:ext>
            </p:extLst>
          </p:nvPr>
        </p:nvGraphicFramePr>
        <p:xfrm>
          <a:off x="4692700" y="1506178"/>
          <a:ext cx="9048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5" imgW="482400" imgH="215640" progId="Equation.3">
                  <p:embed/>
                </p:oleObj>
              </mc:Choice>
              <mc:Fallback>
                <p:oleObj name="Equation" r:id="rId5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700" y="1506178"/>
                        <a:ext cx="9048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47627"/>
              </p:ext>
            </p:extLst>
          </p:nvPr>
        </p:nvGraphicFramePr>
        <p:xfrm>
          <a:off x="6534200" y="2938103"/>
          <a:ext cx="9048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7" imgW="482400" imgH="215640" progId="Equation.3">
                  <p:embed/>
                </p:oleObj>
              </mc:Choice>
              <mc:Fallback>
                <p:oleObj name="Equation" r:id="rId7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200" y="2938103"/>
                        <a:ext cx="9048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141136"/>
              </p:ext>
            </p:extLst>
          </p:nvPr>
        </p:nvGraphicFramePr>
        <p:xfrm>
          <a:off x="5897612" y="900794"/>
          <a:ext cx="8810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9" imgW="469800" imgH="228600" progId="Equation.3">
                  <p:embed/>
                </p:oleObj>
              </mc:Choice>
              <mc:Fallback>
                <p:oleObj name="Equation" r:id="rId9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612" y="900794"/>
                        <a:ext cx="881063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69498"/>
              </p:ext>
            </p:extLst>
          </p:nvPr>
        </p:nvGraphicFramePr>
        <p:xfrm>
          <a:off x="5127675" y="2498365"/>
          <a:ext cx="11509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11" imgW="812520" imgH="241200" progId="Equation.3">
                  <p:embed/>
                </p:oleObj>
              </mc:Choice>
              <mc:Fallback>
                <p:oleObj name="Equation" r:id="rId11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75" y="2498365"/>
                        <a:ext cx="1150937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532241"/>
              </p:ext>
            </p:extLst>
          </p:nvPr>
        </p:nvGraphicFramePr>
        <p:xfrm>
          <a:off x="5580112" y="1777640"/>
          <a:ext cx="11318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3" imgW="799920" imgH="241200" progId="Equation.3">
                  <p:embed/>
                </p:oleObj>
              </mc:Choice>
              <mc:Fallback>
                <p:oleObj name="Equation" r:id="rId13" imgW="799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777640"/>
                        <a:ext cx="113188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728673"/>
              </p:ext>
            </p:extLst>
          </p:nvPr>
        </p:nvGraphicFramePr>
        <p:xfrm>
          <a:off x="3256012" y="1226778"/>
          <a:ext cx="8334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5" imgW="444240" imgH="215640" progId="Equation.3">
                  <p:embed/>
                </p:oleObj>
              </mc:Choice>
              <mc:Fallback>
                <p:oleObj name="Equation" r:id="rId15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012" y="1226778"/>
                        <a:ext cx="8334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419518"/>
              </p:ext>
            </p:extLst>
          </p:nvPr>
        </p:nvGraphicFramePr>
        <p:xfrm>
          <a:off x="3803700" y="2074503"/>
          <a:ext cx="10953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7" imgW="774360" imgH="241200" progId="Equation.3">
                  <p:embed/>
                </p:oleObj>
              </mc:Choice>
              <mc:Fallback>
                <p:oleObj name="Equation" r:id="rId17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700" y="2074503"/>
                        <a:ext cx="1095375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4" name="Slide Number Placeholder 2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60F8D4-02F3-4F5B-97C5-E7A7B04407A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r>
              <a:rPr lang="en-US" altLang="zh-TW" dirty="0" smtClean="0"/>
              <a:t>/33</a:t>
            </a:r>
            <a:endParaRPr lang="en-US" altLang="zh-TW" dirty="0"/>
          </a:p>
        </p:txBody>
      </p:sp>
      <p:sp>
        <p:nvSpPr>
          <p:cNvPr id="148508" name="Text Box 28"/>
          <p:cNvSpPr txBox="1">
            <a:spLocks noChangeArrowheads="1"/>
          </p:cNvSpPr>
          <p:nvPr/>
        </p:nvSpPr>
        <p:spPr bwMode="auto">
          <a:xfrm>
            <a:off x="1168921" y="4077841"/>
            <a:ext cx="23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48509" name="Text Box 29"/>
          <p:cNvSpPr txBox="1">
            <a:spLocks noChangeArrowheads="1"/>
          </p:cNvSpPr>
          <p:nvPr/>
        </p:nvSpPr>
        <p:spPr bwMode="auto">
          <a:xfrm>
            <a:off x="2537346" y="4077841"/>
            <a:ext cx="23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971426" y="5589240"/>
            <a:ext cx="7561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>
                <a:latin typeface="Georgia" pitchFamily="18" charset="0"/>
              </a:rPr>
              <a:t>The </a:t>
            </a:r>
            <a:r>
              <a:rPr lang="en-US" altLang="zh-TW" sz="2400" dirty="0" smtClean="0">
                <a:latin typeface="Georgia" pitchFamily="18" charset="0"/>
              </a:rPr>
              <a:t>maximum </a:t>
            </a:r>
            <a:r>
              <a:rPr lang="en-US" altLang="zh-TW" sz="2400" i="1" dirty="0" smtClean="0">
                <a:latin typeface="Georgia" pitchFamily="18" charset="0"/>
              </a:rPr>
              <a:t>a posteriori</a:t>
            </a:r>
            <a:r>
              <a:rPr lang="en-US" altLang="zh-TW" sz="2400" dirty="0">
                <a:latin typeface="Georgia" pitchFamily="18" charset="0"/>
              </a:rPr>
              <a:t> </a:t>
            </a:r>
            <a:r>
              <a:rPr lang="en-US" altLang="zh-TW" sz="2400" dirty="0" smtClean="0">
                <a:latin typeface="Georgia" pitchFamily="18" charset="0"/>
              </a:rPr>
              <a:t>(MAP) probability can be estimated by a fast </a:t>
            </a:r>
            <a:r>
              <a:rPr lang="en-US" altLang="zh-TW" sz="2400" b="1" dirty="0" smtClean="0">
                <a:latin typeface="Georgia" pitchFamily="18" charset="0"/>
              </a:rPr>
              <a:t>max flow </a:t>
            </a:r>
            <a:r>
              <a:rPr lang="en-US" altLang="zh-TW" sz="2400" dirty="0" smtClean="0">
                <a:latin typeface="Georgia" pitchFamily="18" charset="0"/>
              </a:rPr>
              <a:t>algorithm.</a:t>
            </a:r>
            <a:endParaRPr lang="en-US" altLang="zh-TW" sz="2400" dirty="0">
              <a:latin typeface="Georgia" pitchFamily="18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341312" y="6454960"/>
            <a:ext cx="8532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 smtClean="0">
                <a:solidFill>
                  <a:prstClr val="black"/>
                </a:solidFill>
                <a:latin typeface="Georgia"/>
                <a:ea typeface="新細明體"/>
              </a:rPr>
              <a:t>Kolmogorov</a:t>
            </a:r>
            <a:r>
              <a:rPr lang="en-US" altLang="zh-TW" sz="1200" dirty="0">
                <a:solidFill>
                  <a:prstClr val="black"/>
                </a:solidFill>
                <a:latin typeface="Georgia"/>
                <a:ea typeface="新細明體"/>
              </a:rPr>
              <a:t>, V. and </a:t>
            </a:r>
            <a:r>
              <a:rPr lang="en-US" altLang="zh-TW" sz="1200" dirty="0" err="1">
                <a:solidFill>
                  <a:prstClr val="black"/>
                </a:solidFill>
                <a:latin typeface="Georgia"/>
                <a:ea typeface="新細明體"/>
              </a:rPr>
              <a:t>Zabih</a:t>
            </a:r>
            <a:r>
              <a:rPr lang="en-US" altLang="zh-TW" sz="1200" dirty="0">
                <a:solidFill>
                  <a:prstClr val="black"/>
                </a:solidFill>
                <a:latin typeface="Georgia"/>
                <a:ea typeface="新細明體"/>
              </a:rPr>
              <a:t>, R. (2004) What energy functions can be minimized via graph cuts? IEEE Transactions on Pattern Analysis and Machine Intelligence 26(2), 147-159. </a:t>
            </a:r>
            <a:endParaRPr lang="zh-TW" altLang="en-US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8508" grpId="0"/>
      <p:bldP spid="148509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Slide Number Placeholder 13"/>
          <p:cNvSpPr txBox="1">
            <a:spLocks noGrp="1"/>
          </p:cNvSpPr>
          <p:nvPr/>
        </p:nvSpPr>
        <p:spPr bwMode="auto">
          <a:xfrm>
            <a:off x="7667625" y="0"/>
            <a:ext cx="11953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3CBED25-B842-4AB7-BADA-208C98913D52}" type="slidenum">
              <a:rPr lang="zh-TW" altLang="en-US">
                <a:solidFill>
                  <a:srgbClr val="FFFFFF"/>
                </a:solidFill>
                <a:latin typeface="+mn-lt"/>
                <a:ea typeface="+mn-ea"/>
              </a:rPr>
              <a:pPr algn="r">
                <a:defRPr/>
              </a:pPr>
              <a:t>12</a:t>
            </a:fld>
            <a:r>
              <a:rPr lang="en-US" altLang="zh-TW" dirty="0" smtClean="0">
                <a:solidFill>
                  <a:srgbClr val="FFFFFF"/>
                </a:solidFill>
                <a:latin typeface="+mn-lt"/>
                <a:ea typeface="+mn-ea"/>
              </a:rPr>
              <a:t>/43</a:t>
            </a:r>
            <a:endParaRPr lang="en-US" altLang="zh-TW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58722" name="Rectangle 7"/>
          <p:cNvSpPr>
            <a:spLocks noChangeArrowheads="1"/>
          </p:cNvSpPr>
          <p:nvPr/>
        </p:nvSpPr>
        <p:spPr bwMode="auto">
          <a:xfrm>
            <a:off x="1549400" y="2060104"/>
            <a:ext cx="41751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3" name="Text Box 8"/>
          <p:cNvSpPr txBox="1">
            <a:spLocks noChangeArrowheads="1"/>
          </p:cNvSpPr>
          <p:nvPr/>
        </p:nvSpPr>
        <p:spPr bwMode="auto">
          <a:xfrm>
            <a:off x="1600200" y="2060104"/>
            <a:ext cx="412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Compute prior probabilities by using </a:t>
            </a:r>
            <a:r>
              <a:rPr lang="en-US" dirty="0" err="1"/>
              <a:t>DESeq</a:t>
            </a:r>
            <a:r>
              <a:rPr lang="en-US" dirty="0"/>
              <a:t> or other RNA-</a:t>
            </a:r>
            <a:r>
              <a:rPr lang="en-US" dirty="0" err="1"/>
              <a:t>Seq</a:t>
            </a:r>
            <a:r>
              <a:rPr lang="en-US" dirty="0"/>
              <a:t> based tools</a:t>
            </a:r>
          </a:p>
        </p:txBody>
      </p:sp>
      <p:sp>
        <p:nvSpPr>
          <p:cNvPr id="158724" name="Oval 9"/>
          <p:cNvSpPr>
            <a:spLocks noChangeArrowheads="1"/>
          </p:cNvSpPr>
          <p:nvPr/>
        </p:nvSpPr>
        <p:spPr bwMode="auto">
          <a:xfrm>
            <a:off x="6408738" y="3068166"/>
            <a:ext cx="1979612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Coexpression</a:t>
            </a:r>
          </a:p>
          <a:p>
            <a:pPr algn="ctr"/>
            <a:r>
              <a:rPr lang="en-US"/>
              <a:t>network</a:t>
            </a:r>
          </a:p>
        </p:txBody>
      </p:sp>
      <p:sp>
        <p:nvSpPr>
          <p:cNvPr id="158725" name="Text Box 17"/>
          <p:cNvSpPr txBox="1">
            <a:spLocks noChangeArrowheads="1"/>
          </p:cNvSpPr>
          <p:nvPr/>
        </p:nvSpPr>
        <p:spPr bwMode="auto">
          <a:xfrm>
            <a:off x="1781175" y="3284066"/>
            <a:ext cx="372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Build a Markov random field (MRF)</a:t>
            </a:r>
          </a:p>
        </p:txBody>
      </p:sp>
      <p:sp>
        <p:nvSpPr>
          <p:cNvPr id="158726" name="Rectangle 18"/>
          <p:cNvSpPr>
            <a:spLocks noChangeArrowheads="1"/>
          </p:cNvSpPr>
          <p:nvPr/>
        </p:nvSpPr>
        <p:spPr bwMode="auto">
          <a:xfrm>
            <a:off x="1549400" y="3139604"/>
            <a:ext cx="41751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19"/>
          <p:cNvSpPr>
            <a:spLocks noChangeArrowheads="1"/>
          </p:cNvSpPr>
          <p:nvPr/>
        </p:nvSpPr>
        <p:spPr bwMode="auto">
          <a:xfrm>
            <a:off x="1549400" y="4220691"/>
            <a:ext cx="41751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8" name="Text Box 20"/>
          <p:cNvSpPr txBox="1">
            <a:spLocks noChangeArrowheads="1"/>
          </p:cNvSpPr>
          <p:nvPr/>
        </p:nvSpPr>
        <p:spPr bwMode="auto">
          <a:xfrm>
            <a:off x="1547813" y="4292129"/>
            <a:ext cx="4176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Estimate the </a:t>
            </a:r>
            <a:r>
              <a:rPr lang="en-US" dirty="0" smtClean="0"/>
              <a:t>MAP probability </a:t>
            </a:r>
            <a:r>
              <a:rPr lang="en-US" dirty="0"/>
              <a:t>by using an efficient max flow algorithm</a:t>
            </a:r>
          </a:p>
        </p:txBody>
      </p:sp>
      <p:sp>
        <p:nvSpPr>
          <p:cNvPr id="158729" name="Oval 22"/>
          <p:cNvSpPr>
            <a:spLocks noChangeArrowheads="1"/>
          </p:cNvSpPr>
          <p:nvPr/>
        </p:nvSpPr>
        <p:spPr bwMode="auto">
          <a:xfrm>
            <a:off x="2663825" y="5371629"/>
            <a:ext cx="1979613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Differentially </a:t>
            </a:r>
          </a:p>
          <a:p>
            <a:pPr algn="ctr"/>
            <a:r>
              <a:rPr lang="en-US"/>
              <a:t>expressed genes</a:t>
            </a:r>
          </a:p>
        </p:txBody>
      </p:sp>
      <p:sp>
        <p:nvSpPr>
          <p:cNvPr id="158730" name="Oval 23"/>
          <p:cNvSpPr>
            <a:spLocks noChangeArrowheads="1"/>
          </p:cNvSpPr>
          <p:nvPr/>
        </p:nvSpPr>
        <p:spPr bwMode="auto">
          <a:xfrm>
            <a:off x="2627313" y="764704"/>
            <a:ext cx="2016125" cy="9350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RNA-</a:t>
            </a:r>
            <a:r>
              <a:rPr lang="en-US" dirty="0" err="1"/>
              <a:t>Seq</a:t>
            </a:r>
            <a:endParaRPr lang="en-US" dirty="0"/>
          </a:p>
          <a:p>
            <a:pPr algn="ctr"/>
            <a:r>
              <a:rPr lang="en-US" dirty="0"/>
              <a:t>read counts</a:t>
            </a:r>
          </a:p>
        </p:txBody>
      </p:sp>
      <p:sp>
        <p:nvSpPr>
          <p:cNvPr id="158731" name="AutoShape 24"/>
          <p:cNvSpPr>
            <a:spLocks noChangeArrowheads="1"/>
          </p:cNvSpPr>
          <p:nvPr/>
        </p:nvSpPr>
        <p:spPr bwMode="auto">
          <a:xfrm>
            <a:off x="3636963" y="1699741"/>
            <a:ext cx="71437" cy="360363"/>
          </a:xfrm>
          <a:prstGeom prst="downArrow">
            <a:avLst>
              <a:gd name="adj1" fmla="val 50000"/>
              <a:gd name="adj2" fmla="val 12611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8732" name="AutoShape 25"/>
          <p:cNvSpPr>
            <a:spLocks noChangeArrowheads="1"/>
          </p:cNvSpPr>
          <p:nvPr/>
        </p:nvSpPr>
        <p:spPr bwMode="auto">
          <a:xfrm>
            <a:off x="3635375" y="2779241"/>
            <a:ext cx="71438" cy="360363"/>
          </a:xfrm>
          <a:prstGeom prst="downArrow">
            <a:avLst>
              <a:gd name="adj1" fmla="val 50000"/>
              <a:gd name="adj2" fmla="val 1261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8733" name="AutoShape 26"/>
          <p:cNvSpPr>
            <a:spLocks noChangeArrowheads="1"/>
          </p:cNvSpPr>
          <p:nvPr/>
        </p:nvSpPr>
        <p:spPr bwMode="auto">
          <a:xfrm>
            <a:off x="3635375" y="3860329"/>
            <a:ext cx="71438" cy="360362"/>
          </a:xfrm>
          <a:prstGeom prst="downArrow">
            <a:avLst>
              <a:gd name="adj1" fmla="val 50000"/>
              <a:gd name="adj2" fmla="val 1261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8734" name="AutoShape 27"/>
          <p:cNvSpPr>
            <a:spLocks noChangeArrowheads="1"/>
          </p:cNvSpPr>
          <p:nvPr/>
        </p:nvSpPr>
        <p:spPr bwMode="auto">
          <a:xfrm>
            <a:off x="3635375" y="4939829"/>
            <a:ext cx="71438" cy="360362"/>
          </a:xfrm>
          <a:prstGeom prst="downArrow">
            <a:avLst>
              <a:gd name="adj1" fmla="val 50000"/>
              <a:gd name="adj2" fmla="val 1261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8735" name="AutoShape 28"/>
          <p:cNvSpPr>
            <a:spLocks noChangeArrowheads="1"/>
          </p:cNvSpPr>
          <p:nvPr/>
        </p:nvSpPr>
        <p:spPr bwMode="auto">
          <a:xfrm>
            <a:off x="5724525" y="3499966"/>
            <a:ext cx="647700" cy="71438"/>
          </a:xfrm>
          <a:prstGeom prst="leftArrow">
            <a:avLst>
              <a:gd name="adj1" fmla="val 50000"/>
              <a:gd name="adj2" fmla="val 22666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547" y="6536377"/>
            <a:ext cx="91114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+mn-lt"/>
              </a:rPr>
              <a:t>Yang EW, </a:t>
            </a:r>
            <a:r>
              <a:rPr lang="en-US" altLang="zh-TW" sz="1200" dirty="0" err="1">
                <a:latin typeface="+mn-lt"/>
              </a:rPr>
              <a:t>Girke</a:t>
            </a:r>
            <a:r>
              <a:rPr lang="en-US" altLang="zh-TW" sz="1200" dirty="0">
                <a:latin typeface="+mn-lt"/>
              </a:rPr>
              <a:t> T and Jiang T. </a:t>
            </a:r>
            <a:r>
              <a:rPr lang="en-US" altLang="zh-TW" sz="1200" dirty="0" smtClean="0">
                <a:latin typeface="+mn-lt"/>
              </a:rPr>
              <a:t>(2013) Differential </a:t>
            </a:r>
            <a:r>
              <a:rPr lang="en-US" altLang="zh-TW" sz="1200" dirty="0">
                <a:latin typeface="+mn-lt"/>
              </a:rPr>
              <a:t>gene expression analysis using </a:t>
            </a:r>
            <a:r>
              <a:rPr lang="en-US" altLang="zh-TW" sz="1200" dirty="0" err="1">
                <a:latin typeface="+mn-lt"/>
              </a:rPr>
              <a:t>coexpression</a:t>
            </a:r>
            <a:r>
              <a:rPr lang="en-US" altLang="zh-TW" sz="1200" dirty="0">
                <a:latin typeface="+mn-lt"/>
              </a:rPr>
              <a:t> and RNA-</a:t>
            </a:r>
            <a:r>
              <a:rPr lang="en-US" altLang="zh-TW" sz="1200" dirty="0" err="1">
                <a:latin typeface="+mn-lt"/>
              </a:rPr>
              <a:t>Seq</a:t>
            </a:r>
            <a:r>
              <a:rPr lang="en-US" altLang="zh-TW" sz="1200" dirty="0">
                <a:latin typeface="+mn-lt"/>
              </a:rPr>
              <a:t> data. </a:t>
            </a:r>
            <a:r>
              <a:rPr lang="en-US" altLang="zh-TW" sz="1200" dirty="0" smtClean="0">
                <a:latin typeface="+mn-lt"/>
              </a:rPr>
              <a:t>Bioinformatics 29.</a:t>
            </a:r>
            <a:endParaRPr lang="en-US" altLang="zh-TW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60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6" y="827441"/>
            <a:ext cx="9084549" cy="918282"/>
          </a:xfrm>
        </p:spPr>
        <p:txBody>
          <a:bodyPr/>
          <a:lstStyle/>
          <a:p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200" dirty="0" smtClean="0"/>
              <a:t>Transcript-Based Differential Expression Analysis Is More Sensitive due to Alternative Splicing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13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98" y="2204864"/>
            <a:ext cx="8084058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160" y="6525344"/>
            <a:ext cx="115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Wikipedia</a:t>
            </a:r>
            <a:endParaRPr lang="en-US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149080"/>
            <a:ext cx="115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transcripts or isoforms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07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326985" cy="504056"/>
          </a:xfrm>
        </p:spPr>
        <p:txBody>
          <a:bodyPr/>
          <a:lstStyle/>
          <a:p>
            <a:r>
              <a:rPr lang="en-US" altLang="zh-TW" sz="3600" dirty="0" smtClean="0"/>
              <a:t>Expression Features That Are Sensitive to Alternative Splicing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14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712968" cy="1143000"/>
          </a:xfrm>
        </p:spPr>
        <p:txBody>
          <a:bodyPr/>
          <a:lstStyle/>
          <a:p>
            <a:pPr eaLnBrk="1" hangingPunct="1"/>
            <a:r>
              <a:rPr lang="fi-FI" sz="3600" dirty="0" smtClean="0">
                <a:ea typeface="微軟正黑體"/>
              </a:rPr>
              <a:t>Read Alignment and Expression Features</a:t>
            </a:r>
          </a:p>
        </p:txBody>
      </p:sp>
      <p:sp>
        <p:nvSpPr>
          <p:cNvPr id="22530" name="TextBox 39"/>
          <p:cNvSpPr txBox="1">
            <a:spLocks noChangeArrowheads="1"/>
          </p:cNvSpPr>
          <p:nvPr/>
        </p:nvSpPr>
        <p:spPr bwMode="auto">
          <a:xfrm>
            <a:off x="1152525" y="1556792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 dirty="0">
                <a:latin typeface="Georgia" pitchFamily="18" charset="0"/>
              </a:rPr>
              <a:t>Gene A</a:t>
            </a:r>
          </a:p>
        </p:txBody>
      </p:sp>
      <p:cxnSp>
        <p:nvCxnSpPr>
          <p:cNvPr id="22531" name="Straight Connector 4"/>
          <p:cNvCxnSpPr>
            <a:cxnSpLocks noChangeShapeType="1"/>
          </p:cNvCxnSpPr>
          <p:nvPr/>
        </p:nvCxnSpPr>
        <p:spPr bwMode="auto">
          <a:xfrm>
            <a:off x="34925" y="2017167"/>
            <a:ext cx="8861425" cy="63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308350" y="1936204"/>
            <a:ext cx="2632075" cy="152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TW" altLang="zh-TW" b="1">
              <a:latin typeface="Georgia" pitchFamily="18" charset="0"/>
            </a:endParaRPr>
          </a:p>
        </p:txBody>
      </p:sp>
      <p:sp>
        <p:nvSpPr>
          <p:cNvPr id="22533" name="TextBox 41"/>
          <p:cNvSpPr txBox="1">
            <a:spLocks noChangeArrowheads="1"/>
          </p:cNvSpPr>
          <p:nvPr/>
        </p:nvSpPr>
        <p:spPr bwMode="auto">
          <a:xfrm>
            <a:off x="4211638" y="1566317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latin typeface="Georgia" pitchFamily="18" charset="0"/>
              </a:rPr>
              <a:t>Gene B</a:t>
            </a:r>
          </a:p>
        </p:txBody>
      </p:sp>
      <p:sp>
        <p:nvSpPr>
          <p:cNvPr id="22534" name="Rectangle 97"/>
          <p:cNvSpPr>
            <a:spLocks noChangeArrowheads="1"/>
          </p:cNvSpPr>
          <p:nvPr/>
        </p:nvSpPr>
        <p:spPr bwMode="auto">
          <a:xfrm>
            <a:off x="7143750" y="1947317"/>
            <a:ext cx="14478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TW" altLang="zh-TW" b="1">
              <a:latin typeface="Georgia" pitchFamily="18" charset="0"/>
            </a:endParaRPr>
          </a:p>
        </p:txBody>
      </p:sp>
      <p:sp>
        <p:nvSpPr>
          <p:cNvPr id="22535" name="Rectangle 60"/>
          <p:cNvSpPr>
            <a:spLocks noChangeArrowheads="1"/>
          </p:cNvSpPr>
          <p:nvPr/>
        </p:nvSpPr>
        <p:spPr bwMode="auto">
          <a:xfrm>
            <a:off x="6534150" y="1947317"/>
            <a:ext cx="1524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TW" altLang="zh-TW" b="1">
              <a:latin typeface="Georgia" pitchFamily="18" charset="0"/>
            </a:endParaRPr>
          </a:p>
        </p:txBody>
      </p:sp>
      <p:sp>
        <p:nvSpPr>
          <p:cNvPr id="22536" name="TextBox 61"/>
          <p:cNvSpPr txBox="1">
            <a:spLocks noChangeArrowheads="1"/>
          </p:cNvSpPr>
          <p:nvPr/>
        </p:nvSpPr>
        <p:spPr bwMode="auto">
          <a:xfrm>
            <a:off x="6134100" y="1566317"/>
            <a:ext cx="97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latin typeface="Georgia" pitchFamily="18" charset="0"/>
              </a:rPr>
              <a:t>Gene C</a:t>
            </a:r>
          </a:p>
        </p:txBody>
      </p:sp>
      <p:sp>
        <p:nvSpPr>
          <p:cNvPr id="22537" name="TextBox 62"/>
          <p:cNvSpPr txBox="1">
            <a:spLocks noChangeArrowheads="1"/>
          </p:cNvSpPr>
          <p:nvPr/>
        </p:nvSpPr>
        <p:spPr bwMode="auto">
          <a:xfrm>
            <a:off x="7461250" y="1566317"/>
            <a:ext cx="91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latin typeface="Georgia" pitchFamily="18" charset="0"/>
              </a:rPr>
              <a:t>GeneD</a:t>
            </a:r>
          </a:p>
        </p:txBody>
      </p:sp>
      <p:sp>
        <p:nvSpPr>
          <p:cNvPr id="22538" name="TextBox 105"/>
          <p:cNvSpPr txBox="1">
            <a:spLocks noChangeArrowheads="1"/>
          </p:cNvSpPr>
          <p:nvPr/>
        </p:nvSpPr>
        <p:spPr bwMode="auto">
          <a:xfrm>
            <a:off x="2990850" y="2175917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C000"/>
                </a:solidFill>
                <a:latin typeface="SAS Monospace"/>
              </a:rPr>
              <a:t>    TTGTCA</a:t>
            </a:r>
          </a:p>
          <a:p>
            <a:r>
              <a:rPr lang="en-US" altLang="zh-TW" b="1">
                <a:solidFill>
                  <a:srgbClr val="FFC000"/>
                </a:solidFill>
                <a:latin typeface="SAS Monospace"/>
              </a:rPr>
              <a:t>     CGCATG       GTCACT</a:t>
            </a:r>
          </a:p>
        </p:txBody>
      </p:sp>
      <p:sp>
        <p:nvSpPr>
          <p:cNvPr id="22539" name="Rectangle 106"/>
          <p:cNvSpPr>
            <a:spLocks noChangeArrowheads="1"/>
          </p:cNvSpPr>
          <p:nvPr/>
        </p:nvSpPr>
        <p:spPr bwMode="auto">
          <a:xfrm>
            <a:off x="496888" y="2182267"/>
            <a:ext cx="247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3333CC"/>
                </a:solidFill>
                <a:latin typeface="SAS Monospace"/>
              </a:rPr>
              <a:t>TTAGCA     ACCGAC</a:t>
            </a:r>
          </a:p>
          <a:p>
            <a:r>
              <a:rPr lang="en-US" altLang="zh-TW" b="1" dirty="0">
                <a:solidFill>
                  <a:srgbClr val="3333CC"/>
                </a:solidFill>
                <a:latin typeface="SAS Monospace"/>
              </a:rPr>
              <a:t> ATGGCA</a:t>
            </a:r>
          </a:p>
        </p:txBody>
      </p:sp>
      <p:sp>
        <p:nvSpPr>
          <p:cNvPr id="22540" name="Rectangle 107"/>
          <p:cNvSpPr>
            <a:spLocks noChangeArrowheads="1"/>
          </p:cNvSpPr>
          <p:nvPr/>
        </p:nvSpPr>
        <p:spPr bwMode="auto">
          <a:xfrm>
            <a:off x="7019925" y="2175917"/>
            <a:ext cx="2016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SAS Monospace"/>
              </a:rPr>
              <a:t>     AACGTT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SAS Monospace"/>
              </a:rPr>
              <a:t> CTAACG</a:t>
            </a:r>
            <a:endParaRPr lang="en-US" altLang="zh-TW" b="1" dirty="0">
              <a:latin typeface="SAS Monospace"/>
            </a:endParaRPr>
          </a:p>
        </p:txBody>
      </p:sp>
      <p:sp>
        <p:nvSpPr>
          <p:cNvPr id="22541" name="Rectangle 110"/>
          <p:cNvSpPr>
            <a:spLocks noChangeArrowheads="1"/>
          </p:cNvSpPr>
          <p:nvPr/>
        </p:nvSpPr>
        <p:spPr bwMode="auto">
          <a:xfrm>
            <a:off x="612279" y="3179202"/>
            <a:ext cx="74881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The number of reads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mapped to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a gene is called its </a:t>
            </a:r>
            <a:r>
              <a:rPr lang="en-US" altLang="zh-TW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eorgia" pitchFamily="18" charset="0"/>
              </a:rPr>
              <a:t>read count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, which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is often nearly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linearly correlated with the expression level of the gene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.</a:t>
            </a:r>
          </a:p>
          <a:p>
            <a:endParaRPr lang="en-US" altLang="zh-TW" sz="2400" dirty="0">
              <a:latin typeface="Georgia" pitchFamily="18" charset="0"/>
            </a:endParaRPr>
          </a:p>
          <a:p>
            <a:r>
              <a:rPr lang="en-US" altLang="zh-TW" sz="2400" dirty="0" smtClean="0">
                <a:latin typeface="Georgia" pitchFamily="18" charset="0"/>
              </a:rPr>
              <a:t>One may also consider the expression levels of exons          (</a:t>
            </a:r>
            <a:r>
              <a:rPr lang="en-US" altLang="zh-TW" sz="2400" dirty="0" smtClean="0">
                <a:solidFill>
                  <a:srgbClr val="00B050"/>
                </a:solidFill>
                <a:latin typeface="Georgia" pitchFamily="18" charset="0"/>
              </a:rPr>
              <a:t>exon-based analysis</a:t>
            </a:r>
            <a:r>
              <a:rPr lang="en-US" altLang="zh-TW" sz="2400" dirty="0" smtClean="0">
                <a:latin typeface="Georgia" pitchFamily="18" charset="0"/>
              </a:rPr>
              <a:t>) or transcripts/isoforms (</a:t>
            </a:r>
            <a:r>
              <a:rPr lang="en-US" altLang="zh-TW" sz="2400" dirty="0" smtClean="0">
                <a:solidFill>
                  <a:srgbClr val="00B050"/>
                </a:solidFill>
                <a:latin typeface="Georgia" pitchFamily="18" charset="0"/>
              </a:rPr>
              <a:t>full transcript-based analysis</a:t>
            </a:r>
            <a:r>
              <a:rPr lang="en-US" altLang="zh-TW" sz="2400" dirty="0" smtClean="0">
                <a:latin typeface="Georgia" pitchFamily="18" charset="0"/>
              </a:rPr>
              <a:t>) as </a:t>
            </a:r>
            <a:r>
              <a:rPr lang="en-US" altLang="zh-TW" sz="2400" b="1" dirty="0" smtClean="0">
                <a:latin typeface="Georgia" pitchFamily="18" charset="0"/>
              </a:rPr>
              <a:t>expression features</a:t>
            </a:r>
            <a:r>
              <a:rPr lang="en-US" altLang="zh-TW" sz="2400" dirty="0" smtClean="0">
                <a:latin typeface="Georgia" pitchFamily="18" charset="0"/>
              </a:rPr>
              <a:t>,  to take into account alternative splicing. </a:t>
            </a:r>
            <a:endParaRPr lang="en-US" altLang="zh-TW" sz="2400" dirty="0">
              <a:latin typeface="Georgia" pitchFamily="18" charset="0"/>
            </a:endParaRP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323850" y="6581775"/>
            <a:ext cx="8532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 err="1">
                <a:latin typeface="Georgia" pitchFamily="18" charset="0"/>
              </a:rPr>
              <a:t>Mortazavi</a:t>
            </a:r>
            <a:r>
              <a:rPr lang="en-US" altLang="zh-TW" sz="1200" dirty="0">
                <a:latin typeface="Georgia" pitchFamily="18" charset="0"/>
              </a:rPr>
              <a:t>, </a:t>
            </a:r>
            <a:r>
              <a:rPr lang="en-US" altLang="zh-TW" sz="1200" dirty="0" smtClean="0">
                <a:latin typeface="Georgia" pitchFamily="18" charset="0"/>
              </a:rPr>
              <a:t>A. </a:t>
            </a:r>
            <a:r>
              <a:rPr lang="en-US" altLang="zh-TW" sz="1200" dirty="0">
                <a:latin typeface="Georgia" pitchFamily="18" charset="0"/>
              </a:rPr>
              <a:t>et al. (2008</a:t>
            </a:r>
            <a:r>
              <a:rPr lang="en-US" altLang="zh-TW" sz="1200" dirty="0" smtClean="0">
                <a:latin typeface="Georgia" pitchFamily="18" charset="0"/>
              </a:rPr>
              <a:t>) </a:t>
            </a:r>
            <a:r>
              <a:rPr lang="en-US" altLang="zh-TW" sz="1200" dirty="0">
                <a:latin typeface="Georgia" pitchFamily="18" charset="0"/>
              </a:rPr>
              <a:t>Mapping and quantifying mammalian transcriptomes by </a:t>
            </a:r>
            <a:r>
              <a:rPr lang="en-US" altLang="zh-TW" sz="1200" dirty="0" smtClean="0">
                <a:latin typeface="Georgia" pitchFamily="18" charset="0"/>
              </a:rPr>
              <a:t>RNA-Seq</a:t>
            </a:r>
            <a:r>
              <a:rPr lang="en-US" altLang="zh-TW" sz="1200" dirty="0">
                <a:latin typeface="Georgia" pitchFamily="18" charset="0"/>
              </a:rPr>
              <a:t>.</a:t>
            </a:r>
            <a:r>
              <a:rPr lang="en-US" altLang="zh-TW" sz="1200" dirty="0" smtClean="0">
                <a:latin typeface="Georgia" pitchFamily="18" charset="0"/>
              </a:rPr>
              <a:t> </a:t>
            </a:r>
            <a:r>
              <a:rPr lang="en-US" altLang="zh-TW" sz="1200" dirty="0">
                <a:latin typeface="Georgia" pitchFamily="18" charset="0"/>
              </a:rPr>
              <a:t>Nature </a:t>
            </a:r>
            <a:r>
              <a:rPr lang="en-US" altLang="zh-TW" sz="1200" dirty="0" smtClean="0">
                <a:latin typeface="Georgia" pitchFamily="18" charset="0"/>
              </a:rPr>
              <a:t>Methods </a:t>
            </a:r>
            <a:r>
              <a:rPr lang="en-US" altLang="zh-TW" sz="1200" dirty="0">
                <a:latin typeface="Georgia" pitchFamily="18" charset="0"/>
              </a:rPr>
              <a:t>5(7)</a:t>
            </a:r>
            <a:endParaRPr lang="zh-TW" altLang="en-US" sz="1200" dirty="0">
              <a:latin typeface="Georgia" pitchFamily="18" charset="0"/>
            </a:endParaRP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638175" y="1937792"/>
            <a:ext cx="2209800" cy="152400"/>
          </a:xfrm>
          <a:prstGeom prst="rect">
            <a:avLst/>
          </a:prstGeom>
          <a:solidFill>
            <a:srgbClr val="33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TW" altLang="zh-TW" b="1">
              <a:latin typeface="Georgia" pitchFamily="18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7625" y="1588"/>
            <a:ext cx="1268413" cy="366712"/>
          </a:xfrm>
        </p:spPr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15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4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79475-3D12-4ED6-BB54-8E659EC20DDF}" type="slidenum">
              <a:rPr lang="zh-TW" altLang="en-US" smtClean="0"/>
              <a:pPr>
                <a:defRPr/>
              </a:pPr>
              <a:t>16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23528" y="4137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微軟正黑體"/>
                <a:cs typeface="微軟正黑體"/>
              </a:rPr>
              <a:t>Expression Features of a Gene</a:t>
            </a:r>
          </a:p>
        </p:txBody>
      </p:sp>
      <p:pic>
        <p:nvPicPr>
          <p:cNvPr id="1026" name="Picture 2" descr="https://static-content.springer.com/image/art%3A10.1186%2Fs12859-014-0364-4/MediaObjects/12859_2014_Article_364_Fig1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0551"/>
            <a:ext cx="8166026" cy="428471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1520" y="594928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Normalized numbers of reads on exons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8495" y="5949280"/>
            <a:ext cx="366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Proportion of reads on transcripts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3089" y="5507940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Exon-based model</a:t>
            </a:r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507940"/>
            <a:ext cx="29674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Full transcript-based model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79475-3D12-4ED6-BB54-8E659EC20DDF}" type="slidenum">
              <a:rPr lang="zh-TW" altLang="en-US" smtClean="0"/>
              <a:pPr>
                <a:defRPr/>
              </a:pPr>
              <a:t>17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11694" t="36446" r="62657" b="53474"/>
          <a:stretch>
            <a:fillRect/>
          </a:stretch>
        </p:blipFill>
        <p:spPr bwMode="auto">
          <a:xfrm>
            <a:off x="2195736" y="1196752"/>
            <a:ext cx="41044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222" t="56605" r="55679" b="37635"/>
          <a:stretch>
            <a:fillRect/>
          </a:stretch>
        </p:blipFill>
        <p:spPr bwMode="auto">
          <a:xfrm>
            <a:off x="1835696" y="2348880"/>
            <a:ext cx="56166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1022" t="27806" r="62429" b="61394"/>
          <a:stretch>
            <a:fillRect/>
          </a:stretch>
        </p:blipFill>
        <p:spPr bwMode="auto">
          <a:xfrm>
            <a:off x="2094700" y="3645024"/>
            <a:ext cx="42484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 l="13722" t="53005" r="58829" b="31429"/>
          <a:stretch>
            <a:fillRect/>
          </a:stretch>
        </p:blipFill>
        <p:spPr bwMode="auto">
          <a:xfrm>
            <a:off x="2051720" y="4680520"/>
            <a:ext cx="439248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845992" y="2956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微軟正黑體"/>
                <a:cs typeface="微軟正黑體"/>
              </a:rPr>
              <a:t>Splice Graph</a:t>
            </a:r>
            <a:r>
              <a:rPr kumimoji="0" lang="fi-FI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微軟正黑體"/>
                <a:cs typeface="微軟正黑體"/>
              </a:rPr>
              <a:t> Based </a:t>
            </a:r>
            <a:r>
              <a:rPr kumimoji="0" 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微軟正黑體"/>
                <a:cs typeface="微軟正黑體"/>
              </a:rPr>
              <a:t>Expression Features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067944" y="2996952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512616" y="5231676"/>
            <a:ext cx="2562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Proportion of reads on    each path of the ASMs (alternative splicing modules)</a:t>
            </a:r>
            <a:endParaRPr lang="zh-TW" altLang="en-US" dirty="0" smtClean="0">
              <a:solidFill>
                <a:schemeClr val="accent1"/>
              </a:solidFill>
            </a:endParaRPr>
          </a:p>
          <a:p>
            <a:endParaRPr lang="zh-TW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36377"/>
            <a:ext cx="9324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err="1" smtClean="0">
                <a:latin typeface="+mn-lt"/>
              </a:rPr>
              <a:t>Hu</a:t>
            </a:r>
            <a:r>
              <a:rPr lang="en-US" altLang="zh-TW" sz="1200" dirty="0" smtClean="0">
                <a:latin typeface="+mn-lt"/>
              </a:rPr>
              <a:t>, Y. et al. (2013) </a:t>
            </a:r>
            <a:r>
              <a:rPr lang="en-US" altLang="zh-TW" sz="1200" dirty="0" err="1" smtClean="0">
                <a:latin typeface="+mn-lt"/>
              </a:rPr>
              <a:t>Diffsplice</a:t>
            </a:r>
            <a:r>
              <a:rPr lang="en-US" altLang="zh-TW" sz="1200" dirty="0" smtClean="0">
                <a:latin typeface="+mn-lt"/>
              </a:rPr>
              <a:t>: the genome-wide detection of differential splicing events with </a:t>
            </a:r>
            <a:r>
              <a:rPr lang="en-US" altLang="zh-TW" sz="1200" dirty="0" err="1" smtClean="0">
                <a:latin typeface="+mn-lt"/>
              </a:rPr>
              <a:t>rna</a:t>
            </a:r>
            <a:r>
              <a:rPr lang="en-US" altLang="zh-TW" sz="1200" dirty="0" smtClean="0">
                <a:latin typeface="+mn-lt"/>
              </a:rPr>
              <a:t>-seq. Nucleic Acids Res. 41(2), e39</a:t>
            </a:r>
            <a:endParaRPr lang="zh-TW" altLang="en-US" sz="1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1124744"/>
            <a:ext cx="4824536" cy="2418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Pros and Cons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96855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Normalized numbers of reads on exons</a:t>
            </a:r>
          </a:p>
          <a:p>
            <a:pPr lvl="1"/>
            <a:r>
              <a:rPr lang="en-US" altLang="zh-TW" sz="2400" dirty="0" smtClean="0">
                <a:solidFill>
                  <a:schemeClr val="accent1"/>
                </a:solidFill>
              </a:rPr>
              <a:t>Straightforward and easy to estimate correctly</a:t>
            </a:r>
          </a:p>
          <a:p>
            <a:pPr lvl="1"/>
            <a:r>
              <a:rPr lang="en-US" altLang="zh-TW" sz="2400" dirty="0" smtClean="0">
                <a:solidFill>
                  <a:schemeClr val="accent1"/>
                </a:solidFill>
              </a:rPr>
              <a:t>Unable to provide full details of alternative splicing  events (</a:t>
            </a:r>
            <a:r>
              <a:rPr lang="en-US" altLang="zh-TW" sz="2400" i="1" dirty="0" smtClean="0">
                <a:solidFill>
                  <a:schemeClr val="accent1"/>
                </a:solidFill>
              </a:rPr>
              <a:t>e.g</a:t>
            </a:r>
            <a:r>
              <a:rPr lang="en-US" altLang="zh-TW" sz="2400" dirty="0" smtClean="0">
                <a:solidFill>
                  <a:schemeClr val="accent1"/>
                </a:solidFill>
              </a:rPr>
              <a:t>., splice junctions).</a:t>
            </a:r>
          </a:p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Proportion of reads on full-length transcripts</a:t>
            </a:r>
          </a:p>
          <a:p>
            <a:pPr lvl="1"/>
            <a:r>
              <a:rPr lang="en-US" altLang="zh-TW" sz="2400" dirty="0" smtClean="0">
                <a:solidFill>
                  <a:schemeClr val="accent1"/>
                </a:solidFill>
              </a:rPr>
              <a:t>A comprehensive portrait of differential transcription</a:t>
            </a:r>
          </a:p>
          <a:p>
            <a:pPr lvl="1"/>
            <a:r>
              <a:rPr lang="en-US" altLang="zh-TW" sz="2400" dirty="0" smtClean="0">
                <a:solidFill>
                  <a:schemeClr val="accent1"/>
                </a:solidFill>
              </a:rPr>
              <a:t>Estimation of the abundance of full-length transcripts is challenging, especially when many transcripts are around. Transcripts are not always known.</a:t>
            </a:r>
          </a:p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Proportion of reads on ASM paths </a:t>
            </a:r>
          </a:p>
          <a:p>
            <a:pPr lvl="1"/>
            <a:r>
              <a:rPr lang="en-US" altLang="zh-TW" sz="2400" dirty="0" smtClean="0">
                <a:solidFill>
                  <a:schemeClr val="accent1"/>
                </a:solidFill>
              </a:rPr>
              <a:t>A compromise of the above two approaches.                   The best of both worlds? </a:t>
            </a:r>
            <a:endParaRPr lang="zh-TW" altLang="en-US" sz="2400" dirty="0" smtClean="0">
              <a:solidFill>
                <a:schemeClr val="accent1"/>
              </a:solidFill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18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95288" y="27396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Outline</a:t>
            </a:r>
            <a:endParaRPr lang="zh-TW" altLang="en-US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72608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Biomarkers, Gene Expression and RNA-</a:t>
            </a:r>
            <a:r>
              <a:rPr lang="en-US" altLang="zh-TW" dirty="0" err="1" smtClean="0"/>
              <a:t>Seq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 smtClean="0"/>
              <a:t>Incorporation of </a:t>
            </a:r>
            <a:r>
              <a:rPr lang="en-US" altLang="zh-TW" dirty="0" err="1" smtClean="0"/>
              <a:t>Coexpression</a:t>
            </a:r>
            <a:r>
              <a:rPr lang="en-US" altLang="zh-TW" dirty="0" smtClean="0"/>
              <a:t> Data </a:t>
            </a:r>
            <a:r>
              <a:rPr lang="en-US" altLang="zh-TW" dirty="0">
                <a:solidFill>
                  <a:schemeClr val="accent2"/>
                </a:solidFill>
              </a:rPr>
              <a:t>(</a:t>
            </a:r>
            <a:r>
              <a:rPr lang="en-US" altLang="zh-TW" dirty="0" err="1">
                <a:solidFill>
                  <a:schemeClr val="bg2">
                    <a:lumMod val="50000"/>
                  </a:schemeClr>
                </a:solidFill>
              </a:rPr>
              <a:t>MR</a:t>
            </a:r>
            <a:r>
              <a:rPr lang="en-US" altLang="zh-TW" dirty="0" err="1">
                <a:solidFill>
                  <a:schemeClr val="accent2"/>
                </a:solidFill>
              </a:rPr>
              <a:t>FSeq</a:t>
            </a:r>
            <a:r>
              <a:rPr lang="en-US" altLang="zh-TW" dirty="0">
                <a:solidFill>
                  <a:schemeClr val="accent2"/>
                </a:solidFill>
              </a:rPr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 smtClean="0"/>
              <a:t>Expression Features Sensitive to Alternative Splicing</a:t>
            </a:r>
          </a:p>
          <a:p>
            <a:pPr lvl="1" eaLnBrk="1" hangingPunct="1"/>
            <a:endParaRPr lang="en-US" altLang="zh-TW" dirty="0" smtClean="0"/>
          </a:p>
          <a:p>
            <a:pPr eaLnBrk="1" hangingPunct="1"/>
            <a:r>
              <a:rPr lang="en-US" altLang="zh-TW" dirty="0"/>
              <a:t>Transcript-Based </a:t>
            </a:r>
            <a:r>
              <a:rPr lang="en-US" altLang="zh-TW" dirty="0" smtClean="0"/>
              <a:t>Differential Expression </a:t>
            </a:r>
            <a:r>
              <a:rPr lang="en-US" altLang="zh-TW" dirty="0"/>
              <a:t>Analysis on Population Data with Unknown Conditions </a:t>
            </a:r>
            <a:r>
              <a:rPr lang="en-US" altLang="zh-TW" dirty="0">
                <a:solidFill>
                  <a:schemeClr val="accent2"/>
                </a:solidFill>
              </a:rPr>
              <a:t>(SDEAP)</a:t>
            </a:r>
          </a:p>
          <a:p>
            <a:pPr lvl="1"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Experimental Results    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7625" y="1588"/>
            <a:ext cx="1268413" cy="366712"/>
          </a:xfrm>
        </p:spPr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1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30832" y="41379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200" dirty="0" smtClean="0"/>
              <a:t>Differential Transcript Expression Analysis</a:t>
            </a:r>
            <a:endParaRPr lang="zh-TW" alt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2227182"/>
            <a:ext cx="2971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4876800" y="2227182"/>
            <a:ext cx="2971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6248400" y="2828845"/>
            <a:ext cx="587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Georgia" pitchFamily="18" charset="0"/>
              </a:rPr>
              <a:t>11.0</a:t>
            </a:r>
            <a:endParaRPr lang="zh-TW" altLang="en-US" dirty="0">
              <a:latin typeface="Georgia" pitchFamily="18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981200" y="2905045"/>
            <a:ext cx="628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Georgia" pitchFamily="18" charset="0"/>
              </a:rPr>
              <a:t>10.0</a:t>
            </a:r>
            <a:endParaRPr lang="zh-TW" altLang="en-US" dirty="0">
              <a:latin typeface="Georgia" pitchFamily="18" charset="0"/>
            </a:endParaRPr>
          </a:p>
        </p:txBody>
      </p:sp>
      <p:sp>
        <p:nvSpPr>
          <p:cNvPr id="24582" name="TextBox 14"/>
          <p:cNvSpPr txBox="1">
            <a:spLocks noChangeArrowheads="1"/>
          </p:cNvSpPr>
          <p:nvPr/>
        </p:nvSpPr>
        <p:spPr bwMode="auto">
          <a:xfrm>
            <a:off x="5819775" y="1447720"/>
            <a:ext cx="1128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Georgia" pitchFamily="18" charset="0"/>
              </a:rPr>
              <a:t>Sample 2</a:t>
            </a:r>
            <a:endParaRPr lang="zh-TW" altLang="en-US">
              <a:latin typeface="Georgia" pitchFamily="18" charset="0"/>
            </a:endParaRPr>
          </a:p>
        </p:txBody>
      </p:sp>
      <p:sp>
        <p:nvSpPr>
          <p:cNvPr id="24583" name="TextBox 15"/>
          <p:cNvSpPr txBox="1">
            <a:spLocks noChangeArrowheads="1"/>
          </p:cNvSpPr>
          <p:nvPr/>
        </p:nvSpPr>
        <p:spPr bwMode="auto">
          <a:xfrm>
            <a:off x="1676400" y="1457245"/>
            <a:ext cx="1100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Georgia" pitchFamily="18" charset="0"/>
              </a:rPr>
              <a:t>Sample 1</a:t>
            </a:r>
            <a:endParaRPr lang="zh-TW" altLang="en-US" dirty="0">
              <a:latin typeface="Georgia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81200" y="3286045"/>
            <a:ext cx="4916191" cy="1360336"/>
            <a:chOff x="1981200" y="3733800"/>
            <a:chExt cx="4915551" cy="1359781"/>
          </a:xfrm>
        </p:grpSpPr>
        <p:sp>
          <p:nvSpPr>
            <p:cNvPr id="24589" name="TextBox 9"/>
            <p:cNvSpPr txBox="1">
              <a:spLocks noChangeArrowheads="1"/>
            </p:cNvSpPr>
            <p:nvPr/>
          </p:nvSpPr>
          <p:spPr bwMode="auto">
            <a:xfrm>
              <a:off x="1994340" y="4724400"/>
              <a:ext cx="628616" cy="36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Georgia" pitchFamily="18" charset="0"/>
                </a:rPr>
                <a:t>10.0</a:t>
              </a:r>
              <a:endParaRPr lang="zh-TW" altLang="en-US" dirty="0">
                <a:latin typeface="Georgia" pitchFamily="18" charset="0"/>
              </a:endParaRPr>
            </a:p>
          </p:txBody>
        </p:sp>
        <p:sp>
          <p:nvSpPr>
            <p:cNvPr id="24590" name="TextBox 10"/>
            <p:cNvSpPr txBox="1">
              <a:spLocks noChangeArrowheads="1"/>
            </p:cNvSpPr>
            <p:nvPr/>
          </p:nvSpPr>
          <p:spPr bwMode="auto">
            <a:xfrm>
              <a:off x="2002526" y="4267200"/>
              <a:ext cx="572518" cy="36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Georgia" pitchFamily="18" charset="0"/>
                </a:rPr>
                <a:t>11.3</a:t>
              </a:r>
              <a:endParaRPr lang="zh-TW" altLang="en-US" dirty="0">
                <a:latin typeface="Georgia" pitchFamily="18" charset="0"/>
              </a:endParaRPr>
            </a:p>
          </p:txBody>
        </p:sp>
        <p:sp>
          <p:nvSpPr>
            <p:cNvPr id="24591" name="TextBox 11"/>
            <p:cNvSpPr txBox="1">
              <a:spLocks noChangeArrowheads="1"/>
            </p:cNvSpPr>
            <p:nvPr/>
          </p:nvSpPr>
          <p:spPr bwMode="auto">
            <a:xfrm>
              <a:off x="6272050" y="3733800"/>
              <a:ext cx="586944" cy="36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Georgia" pitchFamily="18" charset="0"/>
                </a:rPr>
                <a:t>10.1</a:t>
              </a:r>
              <a:endParaRPr lang="zh-TW" altLang="en-US" dirty="0">
                <a:latin typeface="Georgia" pitchFamily="18" charset="0"/>
              </a:endParaRPr>
            </a:p>
          </p:txBody>
        </p:sp>
        <p:sp>
          <p:nvSpPr>
            <p:cNvPr id="24592" name="TextBox 12"/>
            <p:cNvSpPr txBox="1">
              <a:spLocks noChangeArrowheads="1"/>
            </p:cNvSpPr>
            <p:nvPr/>
          </p:nvSpPr>
          <p:spPr bwMode="auto">
            <a:xfrm>
              <a:off x="6293070" y="4724400"/>
              <a:ext cx="586944" cy="36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Georgia" pitchFamily="18" charset="0"/>
                </a:rPr>
                <a:t>11.0</a:t>
              </a:r>
              <a:endParaRPr lang="zh-TW" altLang="en-US" dirty="0">
                <a:latin typeface="Georgia" pitchFamily="18" charset="0"/>
              </a:endParaRPr>
            </a:p>
          </p:txBody>
        </p:sp>
        <p:sp>
          <p:nvSpPr>
            <p:cNvPr id="24593" name="TextBox 13"/>
            <p:cNvSpPr txBox="1">
              <a:spLocks noChangeArrowheads="1"/>
            </p:cNvSpPr>
            <p:nvPr/>
          </p:nvSpPr>
          <p:spPr bwMode="auto">
            <a:xfrm>
              <a:off x="6282560" y="4235670"/>
              <a:ext cx="614191" cy="36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Georgia" pitchFamily="18" charset="0"/>
                </a:rPr>
                <a:t>10.3</a:t>
              </a:r>
              <a:endParaRPr lang="zh-TW" altLang="en-US" dirty="0">
                <a:latin typeface="Georgia" pitchFamily="18" charset="0"/>
              </a:endParaRPr>
            </a:p>
          </p:txBody>
        </p:sp>
        <p:sp>
          <p:nvSpPr>
            <p:cNvPr id="24594" name="TextBox 16"/>
            <p:cNvSpPr txBox="1">
              <a:spLocks noChangeArrowheads="1"/>
            </p:cNvSpPr>
            <p:nvPr/>
          </p:nvSpPr>
          <p:spPr bwMode="auto">
            <a:xfrm>
              <a:off x="1981200" y="3810000"/>
              <a:ext cx="614191" cy="36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Georgia" pitchFamily="18" charset="0"/>
                </a:rPr>
                <a:t>10.3</a:t>
              </a:r>
              <a:endParaRPr lang="zh-TW" altLang="en-US" dirty="0">
                <a:latin typeface="Georgia" pitchFamily="18" charset="0"/>
              </a:endParaRPr>
            </a:p>
          </p:txBody>
        </p:sp>
      </p:grpSp>
      <p:sp>
        <p:nvSpPr>
          <p:cNvPr id="24585" name="TextBox 17"/>
          <p:cNvSpPr txBox="1">
            <a:spLocks noChangeArrowheads="1"/>
          </p:cNvSpPr>
          <p:nvPr/>
        </p:nvSpPr>
        <p:spPr bwMode="auto">
          <a:xfrm>
            <a:off x="554360" y="4781470"/>
            <a:ext cx="8589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Georgia" pitchFamily="18" charset="0"/>
              </a:rPr>
              <a:t>Differential </a:t>
            </a:r>
            <a:r>
              <a:rPr lang="en-US" altLang="zh-TW" sz="2800" dirty="0" smtClean="0">
                <a:latin typeface="Georgia" pitchFamily="18" charset="0"/>
              </a:rPr>
              <a:t>transcript expression </a:t>
            </a:r>
            <a:r>
              <a:rPr lang="en-US" altLang="zh-TW" sz="2800" dirty="0">
                <a:latin typeface="Georgia" pitchFamily="18" charset="0"/>
              </a:rPr>
              <a:t>analysis is to identify which </a:t>
            </a:r>
            <a:r>
              <a:rPr lang="en-US" altLang="zh-TW" sz="2800" dirty="0" smtClean="0">
                <a:latin typeface="Georgia" pitchFamily="18" charset="0"/>
              </a:rPr>
              <a:t>(spliced graph based) expression features vary significantly across samples (or between conditions) using </a:t>
            </a:r>
            <a:r>
              <a:rPr lang="en-US" altLang="zh-TW" sz="2800" dirty="0">
                <a:latin typeface="Georgia" pitchFamily="18" charset="0"/>
              </a:rPr>
              <a:t>observed read counts.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1704975" y="2238295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 dirty="0" smtClean="0">
                <a:latin typeface="Georgia" pitchFamily="18" charset="0"/>
              </a:rPr>
              <a:t>Feature </a:t>
            </a:r>
            <a:r>
              <a:rPr lang="fi-FI" b="1" dirty="0">
                <a:latin typeface="Georgia" pitchFamily="18" charset="0"/>
              </a:rPr>
              <a:t>A</a:t>
            </a:r>
          </a:p>
        </p:txBody>
      </p:sp>
      <p:sp>
        <p:nvSpPr>
          <p:cNvPr id="24587" name="TextBox 39"/>
          <p:cNvSpPr txBox="1">
            <a:spLocks noChangeArrowheads="1"/>
          </p:cNvSpPr>
          <p:nvPr/>
        </p:nvSpPr>
        <p:spPr bwMode="auto">
          <a:xfrm>
            <a:off x="5849938" y="2238295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 dirty="0" smtClean="0">
                <a:latin typeface="Georgia" pitchFamily="18" charset="0"/>
              </a:rPr>
              <a:t>Feature </a:t>
            </a:r>
            <a:r>
              <a:rPr lang="fi-FI" b="1" dirty="0">
                <a:latin typeface="Georgia" pitchFamily="18" charset="0"/>
              </a:rPr>
              <a:t>A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7625" y="1588"/>
            <a:ext cx="1268413" cy="366712"/>
          </a:xfrm>
        </p:spPr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19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2" y="2348880"/>
            <a:ext cx="8828534" cy="1800200"/>
          </a:xfrm>
        </p:spPr>
        <p:txBody>
          <a:bodyPr/>
          <a:lstStyle/>
          <a:p>
            <a:r>
              <a:rPr lang="en-US" altLang="zh-TW" sz="3600" dirty="0" smtClean="0"/>
              <a:t>Differential Expression Analysis on Population Data with Unknown Conditions (</a:t>
            </a:r>
            <a:r>
              <a:rPr lang="en-US" altLang="zh-TW" sz="3600" i="1" dirty="0" smtClean="0"/>
              <a:t>i.e.</a:t>
            </a:r>
            <a:r>
              <a:rPr lang="en-US" altLang="zh-TW" sz="3600" dirty="0" smtClean="0"/>
              <a:t>, Cohort Data </a:t>
            </a:r>
            <a:r>
              <a:rPr lang="zh-CN" altLang="en-US" sz="3600" dirty="0" smtClean="0"/>
              <a:t>队列数据</a:t>
            </a:r>
            <a:r>
              <a:rPr lang="en-US" altLang="zh-CN" sz="3600" dirty="0" smtClean="0"/>
              <a:t>)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endParaRPr lang="zh-TW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20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US" altLang="zh-TW" sz="3200" dirty="0" smtClean="0"/>
              <a:t>Identification of Human Triple-Negative Breast Cancer Subtypes</a:t>
            </a:r>
            <a:endParaRPr lang="zh-TW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21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 l="17943" t="23200" r="60877" b="33960"/>
          <a:stretch>
            <a:fillRect/>
          </a:stretch>
        </p:blipFill>
        <p:spPr bwMode="auto">
          <a:xfrm>
            <a:off x="467544" y="1628800"/>
            <a:ext cx="398915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4" cstate="print"/>
          <a:srcRect l="18454" t="22438" r="37824" b="19485"/>
          <a:stretch>
            <a:fillRect/>
          </a:stretch>
        </p:blipFill>
        <p:spPr bwMode="auto">
          <a:xfrm>
            <a:off x="4716016" y="1772816"/>
            <a:ext cx="43180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125" y="6351711"/>
            <a:ext cx="874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+mn-lt"/>
              </a:rPr>
              <a:t>Lehmann, B.D. et al. (2011) Identification of human triple-negative breast cancer subtypes and preclinical models for selection of targeted therapies. </a:t>
            </a:r>
            <a:r>
              <a:rPr lang="en-US" altLang="zh-TW" sz="1200" dirty="0">
                <a:latin typeface="+mn-lt"/>
              </a:rPr>
              <a:t>J </a:t>
            </a:r>
            <a:r>
              <a:rPr lang="en-US" altLang="zh-TW" sz="1200" dirty="0" err="1">
                <a:latin typeface="+mn-lt"/>
              </a:rPr>
              <a:t>Clin</a:t>
            </a:r>
            <a:r>
              <a:rPr lang="en-US" altLang="zh-TW" sz="1200" dirty="0">
                <a:latin typeface="+mn-lt"/>
              </a:rPr>
              <a:t> </a:t>
            </a:r>
            <a:r>
              <a:rPr lang="en-US" altLang="zh-TW" sz="1200" dirty="0" smtClean="0">
                <a:latin typeface="+mn-lt"/>
              </a:rPr>
              <a:t>Invest. 121(7</a:t>
            </a:r>
            <a:r>
              <a:rPr lang="en-US" altLang="zh-TW" sz="1200" dirty="0">
                <a:latin typeface="+mn-lt"/>
              </a:rPr>
              <a:t>):2750-67. </a:t>
            </a:r>
            <a:r>
              <a:rPr lang="en-US" altLang="zh-TW" sz="1200" dirty="0" err="1">
                <a:latin typeface="+mn-lt"/>
              </a:rPr>
              <a:t>doi</a:t>
            </a:r>
            <a:r>
              <a:rPr lang="en-US" altLang="zh-TW" sz="1200" dirty="0">
                <a:latin typeface="+mn-lt"/>
              </a:rPr>
              <a:t>: </a:t>
            </a:r>
            <a:r>
              <a:rPr lang="en-US" altLang="zh-TW" sz="1200" dirty="0" smtClean="0">
                <a:latin typeface="+mn-lt"/>
              </a:rPr>
              <a:t>10.1172/JCI45014</a:t>
            </a:r>
            <a:endParaRPr lang="en-US" altLang="zh-TW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77072"/>
            <a:ext cx="8676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Clustering triple negative cancer samples by their gene expression profiles gives rise to seven subtypes.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Each cluster responds differently to therapies.</a:t>
            </a:r>
          </a:p>
          <a:p>
            <a:endParaRPr lang="en-US" altLang="zh-TW" sz="2000" dirty="0"/>
          </a:p>
          <a:p>
            <a:r>
              <a:rPr lang="en-US" altLang="zh-TW" sz="2000" dirty="0" smtClean="0"/>
              <a:t>Differentially expressed genes/transcripts could lead to biomarkers associated with the subtypes.</a:t>
            </a:r>
          </a:p>
          <a:p>
            <a:r>
              <a:rPr lang="en-US" altLang="zh-TW" sz="2000" dirty="0" smtClean="0"/>
              <a:t>                       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45976"/>
            <a:ext cx="9515400" cy="1066800"/>
          </a:xfrm>
        </p:spPr>
        <p:txBody>
          <a:bodyPr/>
          <a:lstStyle/>
          <a:p>
            <a:r>
              <a:rPr lang="en-US" altLang="zh-TW" sz="3600" dirty="0" smtClean="0"/>
              <a:t>Applications in Single Cell Sequencing</a:t>
            </a:r>
            <a:endParaRPr lang="zh-TW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5617" y="-34056"/>
            <a:ext cx="1268413" cy="366712"/>
          </a:xfrm>
        </p:spPr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22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331778" name="Picture 2" descr="The effect of sequencing depth on cell identification."/>
          <p:cNvPicPr>
            <a:picLocks noChangeAspect="1" noChangeArrowheads="1"/>
          </p:cNvPicPr>
          <p:nvPr/>
        </p:nvPicPr>
        <p:blipFill>
          <a:blip r:embed="rId3" cstate="print"/>
          <a:srcRect l="46756" t="11105" r="23282" b="62414"/>
          <a:stretch>
            <a:fillRect/>
          </a:stretch>
        </p:blipFill>
        <p:spPr bwMode="auto">
          <a:xfrm>
            <a:off x="2267744" y="1392588"/>
            <a:ext cx="2699792" cy="2232248"/>
          </a:xfrm>
          <a:prstGeom prst="rect">
            <a:avLst/>
          </a:prstGeom>
          <a:noFill/>
        </p:spPr>
      </p:pic>
      <p:pic>
        <p:nvPicPr>
          <p:cNvPr id="331780" name="Picture 4" descr="The effect of sequencing depth on cell identification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393" t="37537" r="182" b="12133"/>
          <a:stretch>
            <a:fillRect/>
          </a:stretch>
        </p:blipFill>
        <p:spPr bwMode="auto">
          <a:xfrm>
            <a:off x="6839744" y="2112668"/>
            <a:ext cx="1944216" cy="36004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5652120" y="3408812"/>
            <a:ext cx="75557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1782" name="Picture 6" descr="Figure 1. Cell cycle. Interphase comprises G1, S and G2. | Credit:  http://www.bdbiosciences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56884"/>
            <a:ext cx="2400832" cy="2252436"/>
          </a:xfrm>
          <a:prstGeom prst="rect">
            <a:avLst/>
          </a:prstGeom>
          <a:noFill/>
        </p:spPr>
      </p:pic>
      <p:pic>
        <p:nvPicPr>
          <p:cNvPr id="10" name="Picture 2" descr="The effect of sequencing depth on cell identification."/>
          <p:cNvPicPr>
            <a:picLocks noChangeAspect="1" noChangeArrowheads="1"/>
          </p:cNvPicPr>
          <p:nvPr/>
        </p:nvPicPr>
        <p:blipFill>
          <a:blip r:embed="rId3" cstate="print"/>
          <a:srcRect l="33969" t="24773" r="55642" b="62414"/>
          <a:stretch>
            <a:fillRect/>
          </a:stretch>
        </p:blipFill>
        <p:spPr bwMode="auto">
          <a:xfrm>
            <a:off x="1115616" y="2544716"/>
            <a:ext cx="936104" cy="1080120"/>
          </a:xfrm>
          <a:prstGeom prst="rect">
            <a:avLst/>
          </a:prstGeom>
          <a:noFill/>
        </p:spPr>
      </p:pic>
      <p:pic>
        <p:nvPicPr>
          <p:cNvPr id="11" name="Picture 2" descr="The effect of sequencing depth on cell identification."/>
          <p:cNvPicPr>
            <a:picLocks noChangeAspect="1" noChangeArrowheads="1"/>
          </p:cNvPicPr>
          <p:nvPr/>
        </p:nvPicPr>
        <p:blipFill>
          <a:blip r:embed="rId3" cstate="print"/>
          <a:srcRect l="30379" t="11105" r="57634" b="76082"/>
          <a:stretch>
            <a:fillRect/>
          </a:stretch>
        </p:blipFill>
        <p:spPr bwMode="auto">
          <a:xfrm>
            <a:off x="1259632" y="4632948"/>
            <a:ext cx="1080120" cy="10801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132058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Identify cell types</a:t>
            </a:r>
            <a:endParaRPr lang="zh-TW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5193" y="384086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Identify cell-cycle phases</a:t>
            </a:r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6536957"/>
            <a:ext cx="8532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A.M. Streets and Y. </a:t>
            </a:r>
            <a:r>
              <a:rPr lang="en-US" altLang="zh-TW" sz="1200" dirty="0" smtClean="0"/>
              <a:t>Huang (2014) </a:t>
            </a:r>
            <a:r>
              <a:rPr lang="en-US" altLang="zh-TW" sz="1200" dirty="0" smtClean="0">
                <a:latin typeface="+mn-lt"/>
              </a:rPr>
              <a:t>How deep is enough in single-cell RNA-</a:t>
            </a:r>
            <a:r>
              <a:rPr lang="en-US" altLang="zh-TW" sz="1200" dirty="0" err="1" smtClean="0">
                <a:latin typeface="+mn-lt"/>
              </a:rPr>
              <a:t>seq</a:t>
            </a:r>
            <a:r>
              <a:rPr lang="en-US" altLang="zh-TW" sz="1200" dirty="0" smtClean="0">
                <a:latin typeface="+mn-lt"/>
              </a:rPr>
              <a:t>? Nature Biotechnology 32, 1005–1006</a:t>
            </a:r>
          </a:p>
          <a:p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562000"/>
            <a:ext cx="8229600" cy="1066800"/>
          </a:xfrm>
        </p:spPr>
        <p:txBody>
          <a:bodyPr/>
          <a:lstStyle/>
          <a:p>
            <a:r>
              <a:rPr lang="en-US" altLang="zh-TW" sz="3200" dirty="0" smtClean="0"/>
              <a:t>Testing Differentially Expressed Features with Unknown Conditions</a:t>
            </a:r>
            <a:endParaRPr lang="zh-TW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24350"/>
          </a:xfrm>
        </p:spPr>
        <p:txBody>
          <a:bodyPr/>
          <a:lstStyle/>
          <a:p>
            <a:r>
              <a:rPr lang="en-US" altLang="zh-TW" sz="2400" dirty="0" smtClean="0"/>
              <a:t>To test whether an expression feature has differential expression, samples are clustered based on the values of the expression feature.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23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6" name="Picture 6" descr="http://www.mathworks.com/matlabcentral/fileexchange/screenshots/3544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91716"/>
            <a:ext cx="5407360" cy="25202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61561" y="5939988"/>
            <a:ext cx="2666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V</a:t>
            </a:r>
            <a:r>
              <a:rPr lang="en-US" altLang="zh-TW" sz="1600" dirty="0" smtClean="0"/>
              <a:t>alue of expression feature</a:t>
            </a:r>
            <a:endParaRPr lang="zh-TW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4562351"/>
            <a:ext cx="461665" cy="2975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dirty="0" smtClean="0"/>
              <a:t>%</a:t>
            </a:r>
            <a:endParaRPr lang="zh-TW" alt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167167" y="2934235"/>
            <a:ext cx="4501177" cy="2727009"/>
            <a:chOff x="2483768" y="3510299"/>
            <a:chExt cx="4501177" cy="2727009"/>
          </a:xfrm>
        </p:grpSpPr>
        <p:grpSp>
          <p:nvGrpSpPr>
            <p:cNvPr id="14" name="Group 13"/>
            <p:cNvGrpSpPr/>
            <p:nvPr/>
          </p:nvGrpSpPr>
          <p:grpSpPr>
            <a:xfrm>
              <a:off x="2483768" y="3510299"/>
              <a:ext cx="4501177" cy="2727009"/>
              <a:chOff x="4898577" y="3329753"/>
              <a:chExt cx="4300477" cy="1611415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5940152" y="4221088"/>
                <a:ext cx="648072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940152" y="3789040"/>
                <a:ext cx="0" cy="11521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588224" y="3789040"/>
                <a:ext cx="0" cy="11521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898577" y="3329753"/>
                <a:ext cx="430047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Statistical significance of clusters is tested</a:t>
                </a:r>
                <a:endParaRPr lang="zh-TW" altLang="en-US" sz="16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H="1">
              <a:off x="3995936" y="3861048"/>
              <a:ext cx="144016" cy="100811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0" y="6381328"/>
            <a:ext cx="9036496" cy="47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err="1" smtClean="0">
                <a:latin typeface="+mn-lt"/>
              </a:rPr>
              <a:t>Kimes</a:t>
            </a:r>
            <a:r>
              <a:rPr lang="en-US" altLang="zh-TW" sz="1200" dirty="0" smtClean="0">
                <a:latin typeface="+mn-lt"/>
              </a:rPr>
              <a:t>, P.K. et al. (2014) </a:t>
            </a:r>
            <a:r>
              <a:rPr lang="en-US" altLang="zh-TW" sz="1200" dirty="0" err="1" smtClean="0">
                <a:latin typeface="+mn-lt"/>
              </a:rPr>
              <a:t>SigFuge</a:t>
            </a:r>
            <a:r>
              <a:rPr lang="en-US" altLang="zh-TW" sz="1200" dirty="0" smtClean="0">
                <a:latin typeface="+mn-lt"/>
              </a:rPr>
              <a:t>: single gene clustering of RNA-</a:t>
            </a:r>
            <a:r>
              <a:rPr lang="en-US" altLang="zh-TW" sz="1200" dirty="0" err="1" smtClean="0">
                <a:latin typeface="+mn-lt"/>
              </a:rPr>
              <a:t>seq</a:t>
            </a:r>
            <a:r>
              <a:rPr lang="en-US" altLang="zh-TW" sz="1200" dirty="0" smtClean="0">
                <a:latin typeface="+mn-lt"/>
              </a:rPr>
              <a:t> reveals differential isoform usage among cancer samples. Nucleic Acids Res. 42(14), e113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345976"/>
            <a:ext cx="9108505" cy="1066800"/>
          </a:xfrm>
        </p:spPr>
        <p:txBody>
          <a:bodyPr/>
          <a:lstStyle/>
          <a:p>
            <a:r>
              <a:rPr lang="en-US" altLang="zh-TW" sz="3200" dirty="0"/>
              <a:t>Differential Expression Analysis on RNA-</a:t>
            </a:r>
            <a:r>
              <a:rPr lang="en-US" altLang="zh-TW" sz="3200" dirty="0" err="1"/>
              <a:t>Seq</a:t>
            </a:r>
            <a:r>
              <a:rPr lang="en-US" altLang="zh-TW" sz="3200" dirty="0"/>
              <a:t> Data</a:t>
            </a:r>
            <a:endParaRPr lang="zh-TW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2178" y="-33975"/>
            <a:ext cx="1268413" cy="366712"/>
          </a:xfrm>
        </p:spPr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24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24287"/>
              </p:ext>
            </p:extLst>
          </p:nvPr>
        </p:nvGraphicFramePr>
        <p:xfrm>
          <a:off x="323528" y="1556792"/>
          <a:ext cx="8568952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3000333"/>
                <a:gridCol w="2808312"/>
              </a:tblGrid>
              <a:tr h="7857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With Conditions       (e.g.,</a:t>
                      </a:r>
                      <a:r>
                        <a:rPr lang="en-US" altLang="zh-TW" baseline="0" dirty="0" smtClean="0"/>
                        <a:t> case-control data)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Without Conditions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78573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Differential Gene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DESeq2,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baseline="0" dirty="0" err="1" smtClean="0"/>
                        <a:t>edgeR</a:t>
                      </a:r>
                      <a:r>
                        <a:rPr lang="en-US" altLang="zh-TW" baseline="0" dirty="0" smtClean="0"/>
                        <a:t>, </a:t>
                      </a:r>
                      <a:r>
                        <a:rPr lang="en-US" altLang="zh-TW" i="1" baseline="0" dirty="0" smtClean="0"/>
                        <a:t>etc</a:t>
                      </a:r>
                      <a:r>
                        <a:rPr lang="en-US" altLang="zh-TW" baseline="0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SIBER, DEXUS</a:t>
                      </a:r>
                      <a:endParaRPr lang="zh-TW" altLang="en-US" dirty="0"/>
                    </a:p>
                  </a:txBody>
                  <a:tcPr/>
                </a:tc>
              </a:tr>
              <a:tr h="112247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Differential Transcript Expression</a:t>
                      </a:r>
                    </a:p>
                    <a:p>
                      <a:r>
                        <a:rPr lang="en-US" altLang="zh-TW" dirty="0" smtClean="0"/>
                        <a:t>(absolute abundance)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Alexa-</a:t>
                      </a:r>
                      <a:r>
                        <a:rPr lang="en-US" altLang="zh-TW" dirty="0" err="1" smtClean="0"/>
                        <a:t>Seq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baseline="0" dirty="0" err="1" smtClean="0"/>
                        <a:t>Cuffdiff</a:t>
                      </a:r>
                      <a:r>
                        <a:rPr lang="en-US" altLang="zh-TW" baseline="0" dirty="0" smtClean="0"/>
                        <a:t> 2, </a:t>
                      </a:r>
                      <a:r>
                        <a:rPr lang="en-US" altLang="zh-TW" dirty="0" smtClean="0"/>
                        <a:t>DESeq2, </a:t>
                      </a:r>
                      <a:r>
                        <a:rPr lang="en-US" altLang="zh-TW" dirty="0" err="1" smtClean="0"/>
                        <a:t>edgeR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i="1" baseline="0" dirty="0" smtClean="0"/>
                        <a:t>etc</a:t>
                      </a:r>
                      <a:r>
                        <a:rPr lang="en-US" altLang="zh-TW" baseline="0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22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Differential Splicing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(relative abundance)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Diffsplice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baseline="0" dirty="0" smtClean="0"/>
                        <a:t>MATS, </a:t>
                      </a:r>
                      <a:r>
                        <a:rPr lang="en-US" altLang="zh-TW" i="1" baseline="0" dirty="0" smtClean="0"/>
                        <a:t>etc</a:t>
                      </a:r>
                      <a:r>
                        <a:rPr lang="en-US" altLang="zh-TW" baseline="0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SigFuge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5499229"/>
            <a:ext cx="6880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SDEAP</a:t>
            </a:r>
            <a:r>
              <a:rPr lang="en-US" altLang="zh-TW" sz="2800" dirty="0" smtClean="0"/>
              <a:t> = genes containing DE transcripts</a:t>
            </a:r>
            <a:br>
              <a:rPr lang="en-US" altLang="zh-TW" sz="2800" dirty="0" smtClean="0"/>
            </a:br>
            <a:r>
              <a:rPr lang="en-US" altLang="zh-TW" sz="2800" dirty="0" smtClean="0"/>
              <a:t>	      + alternative </a:t>
            </a:r>
            <a:r>
              <a:rPr lang="en-US" altLang="zh-TW" sz="2800" dirty="0"/>
              <a:t>s</a:t>
            </a:r>
            <a:r>
              <a:rPr lang="en-US" altLang="zh-TW" sz="2800" dirty="0" smtClean="0"/>
              <a:t>plicing </a:t>
            </a:r>
            <a:r>
              <a:rPr lang="en-US" altLang="zh-TW" sz="2800" dirty="0"/>
              <a:t>e</a:t>
            </a:r>
            <a:r>
              <a:rPr lang="en-US" altLang="zh-TW" sz="2800" dirty="0" smtClean="0"/>
              <a:t>vents</a:t>
            </a:r>
            <a:endParaRPr lang="zh-TW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79016" y="3140968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SIBER,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DEXUS, 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SDEAP</a:t>
            </a:r>
            <a:endParaRPr lang="zh-TW" alt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en-US" altLang="zh-TW" smtClean="0"/>
              <a:t>Novelty of SDEAP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43730" cy="51164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Clustering</a:t>
            </a:r>
          </a:p>
          <a:p>
            <a:pPr lvl="1">
              <a:spcBef>
                <a:spcPct val="50000"/>
              </a:spcBef>
            </a:pPr>
            <a:r>
              <a:rPr lang="en-US" altLang="zh-TW" sz="2200" dirty="0" smtClean="0">
                <a:solidFill>
                  <a:srgbClr val="990000"/>
                </a:solidFill>
                <a:ea typeface="新細明體" charset="-120"/>
              </a:rPr>
              <a:t>Finite mixture </a:t>
            </a:r>
            <a:r>
              <a:rPr lang="en-US" altLang="zh-TW" sz="2200" dirty="0">
                <a:solidFill>
                  <a:srgbClr val="990000"/>
                </a:solidFill>
                <a:ea typeface="新細明體" charset="-120"/>
              </a:rPr>
              <a:t>m</a:t>
            </a:r>
            <a:r>
              <a:rPr lang="en-US" altLang="zh-TW" sz="2200" dirty="0" smtClean="0">
                <a:solidFill>
                  <a:srgbClr val="990000"/>
                </a:solidFill>
                <a:ea typeface="新細明體" charset="-120"/>
              </a:rPr>
              <a:t>odel (DEXUS, SIBER and </a:t>
            </a:r>
            <a:r>
              <a:rPr lang="en-US" altLang="zh-TW" sz="2200" dirty="0" err="1" smtClean="0">
                <a:solidFill>
                  <a:srgbClr val="990000"/>
                </a:solidFill>
                <a:ea typeface="新細明體" charset="-120"/>
              </a:rPr>
              <a:t>SigFuge</a:t>
            </a:r>
            <a:r>
              <a:rPr lang="en-US" altLang="zh-TW" sz="2200" dirty="0" smtClean="0">
                <a:solidFill>
                  <a:srgbClr val="990000"/>
                </a:solidFill>
                <a:ea typeface="新細明體" charset="-120"/>
              </a:rPr>
              <a:t>)</a:t>
            </a:r>
          </a:p>
          <a:p>
            <a:pPr lvl="2">
              <a:spcBef>
                <a:spcPct val="50000"/>
              </a:spcBef>
            </a:pPr>
            <a:r>
              <a:rPr lang="en-US" altLang="zh-TW" sz="2000" dirty="0" smtClean="0">
                <a:ea typeface="新細明體" charset="-120"/>
              </a:rPr>
              <a:t>K is a fixed parameter (K=2 or given by user)</a:t>
            </a:r>
            <a:endParaRPr lang="en-US" altLang="zh-TW" sz="2000" dirty="0" smtClean="0">
              <a:solidFill>
                <a:srgbClr val="990000"/>
              </a:solidFill>
              <a:ea typeface="新細明體" charset="-120"/>
            </a:endParaRPr>
          </a:p>
          <a:p>
            <a:pPr lvl="1">
              <a:spcBef>
                <a:spcPct val="50000"/>
              </a:spcBef>
            </a:pPr>
            <a:r>
              <a:rPr lang="en-US" altLang="zh-TW" sz="2200" dirty="0" err="1" smtClean="0">
                <a:solidFill>
                  <a:srgbClr val="990000"/>
                </a:solidFill>
                <a:ea typeface="新細明體" charset="-120"/>
              </a:rPr>
              <a:t>Dirichlet</a:t>
            </a:r>
            <a:r>
              <a:rPr lang="en-US" altLang="zh-TW" sz="2200" dirty="0" smtClean="0">
                <a:solidFill>
                  <a:srgbClr val="990000"/>
                </a:solidFill>
                <a:ea typeface="新細明體" charset="-120"/>
              </a:rPr>
              <a:t> infinite </a:t>
            </a:r>
            <a:r>
              <a:rPr lang="en-US" altLang="zh-TW" sz="2200" dirty="0">
                <a:solidFill>
                  <a:srgbClr val="990000"/>
                </a:solidFill>
                <a:ea typeface="新細明體" charset="-120"/>
              </a:rPr>
              <a:t>m</a:t>
            </a:r>
            <a:r>
              <a:rPr lang="en-US" altLang="zh-TW" sz="2200" dirty="0" smtClean="0">
                <a:solidFill>
                  <a:srgbClr val="990000"/>
                </a:solidFill>
                <a:ea typeface="新細明體" charset="-120"/>
              </a:rPr>
              <a:t>ixture </a:t>
            </a:r>
            <a:r>
              <a:rPr lang="en-US" altLang="zh-TW" sz="2200" dirty="0">
                <a:solidFill>
                  <a:srgbClr val="990000"/>
                </a:solidFill>
                <a:ea typeface="新細明體" charset="-120"/>
              </a:rPr>
              <a:t>m</a:t>
            </a:r>
            <a:r>
              <a:rPr lang="en-US" altLang="zh-TW" sz="2200" dirty="0" smtClean="0">
                <a:solidFill>
                  <a:srgbClr val="990000"/>
                </a:solidFill>
                <a:ea typeface="新細明體" charset="-120"/>
              </a:rPr>
              <a:t>odel (SDEAP)</a:t>
            </a:r>
          </a:p>
          <a:p>
            <a:pPr lvl="2">
              <a:spcBef>
                <a:spcPct val="50000"/>
              </a:spcBef>
            </a:pPr>
            <a:r>
              <a:rPr lang="en-US" altLang="zh-TW" sz="2000" dirty="0" smtClean="0">
                <a:ea typeface="新細明體" charset="-120"/>
              </a:rPr>
              <a:t>K is automatically estimated</a:t>
            </a:r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Expression Features</a:t>
            </a:r>
          </a:p>
          <a:p>
            <a:pPr lvl="1">
              <a:spcBef>
                <a:spcPct val="50000"/>
              </a:spcBef>
            </a:pPr>
            <a:r>
              <a:rPr lang="en-US" altLang="zh-TW" sz="2200" dirty="0" smtClean="0">
                <a:solidFill>
                  <a:srgbClr val="990000"/>
                </a:solidFill>
                <a:ea typeface="新細明體" charset="-120"/>
              </a:rPr>
              <a:t>Normalized read counts on exons (DEXUS, SIBER and </a:t>
            </a:r>
            <a:r>
              <a:rPr lang="en-US" altLang="zh-TW" sz="2200" dirty="0" err="1" smtClean="0">
                <a:solidFill>
                  <a:srgbClr val="990000"/>
                </a:solidFill>
                <a:ea typeface="新細明體" charset="-120"/>
              </a:rPr>
              <a:t>SigFuge</a:t>
            </a:r>
            <a:r>
              <a:rPr lang="en-US" altLang="zh-TW" sz="2200" dirty="0" smtClean="0">
                <a:solidFill>
                  <a:srgbClr val="990000"/>
                </a:solidFill>
                <a:ea typeface="新細明體" charset="-120"/>
              </a:rPr>
              <a:t>)</a:t>
            </a:r>
          </a:p>
          <a:p>
            <a:pPr lvl="2">
              <a:spcBef>
                <a:spcPct val="50000"/>
              </a:spcBef>
            </a:pPr>
            <a:r>
              <a:rPr lang="en-US" altLang="zh-TW" sz="2000" dirty="0" smtClean="0">
                <a:ea typeface="新細明體" charset="-120"/>
              </a:rPr>
              <a:t>Full details of alternatives splicing events are not provided</a:t>
            </a:r>
            <a:endParaRPr lang="en-US" altLang="zh-TW" sz="2000" dirty="0" smtClean="0">
              <a:solidFill>
                <a:srgbClr val="990000"/>
              </a:solidFill>
              <a:ea typeface="新細明體" charset="-120"/>
            </a:endParaRPr>
          </a:p>
          <a:p>
            <a:pPr lvl="1">
              <a:spcBef>
                <a:spcPct val="50000"/>
              </a:spcBef>
            </a:pPr>
            <a:r>
              <a:rPr lang="en-US" altLang="zh-TW" sz="2200" dirty="0" smtClean="0">
                <a:solidFill>
                  <a:srgbClr val="990000"/>
                </a:solidFill>
                <a:ea typeface="新細明體" charset="-120"/>
              </a:rPr>
              <a:t>Alternative splicing </a:t>
            </a:r>
            <a:r>
              <a:rPr lang="en-US" altLang="zh-TW" sz="2200" dirty="0">
                <a:solidFill>
                  <a:srgbClr val="990000"/>
                </a:solidFill>
                <a:ea typeface="新細明體" charset="-120"/>
              </a:rPr>
              <a:t>m</a:t>
            </a:r>
            <a:r>
              <a:rPr lang="en-US" altLang="zh-TW" sz="2200" dirty="0" smtClean="0">
                <a:solidFill>
                  <a:srgbClr val="990000"/>
                </a:solidFill>
                <a:ea typeface="新細明體" charset="-120"/>
              </a:rPr>
              <a:t>odules or ASMs (SDEAP)</a:t>
            </a:r>
          </a:p>
          <a:p>
            <a:pPr lvl="2">
              <a:spcBef>
                <a:spcPct val="50000"/>
              </a:spcBef>
            </a:pPr>
            <a:r>
              <a:rPr lang="en-US" altLang="zh-TW" sz="2000" dirty="0" smtClean="0">
                <a:ea typeface="新細明體" charset="-120"/>
              </a:rPr>
              <a:t>ASMs are more informative for downstream analyses</a:t>
            </a:r>
            <a:endParaRPr lang="en-US" altLang="zh-TW" dirty="0" smtClean="0">
              <a:ea typeface="新細明體" charset="-120"/>
            </a:endParaRPr>
          </a:p>
          <a:p>
            <a:pPr lvl="1"/>
            <a:endParaRPr lang="en-US" altLang="zh-TW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25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Splice Graphs</a:t>
            </a:r>
            <a:r>
              <a:rPr lang="zh-TW" altLang="en-US" dirty="0" smtClean="0"/>
              <a:t> 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26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 l="6914" t="29156" r="27781" b="29501"/>
          <a:stretch>
            <a:fillRect/>
          </a:stretch>
        </p:blipFill>
        <p:spPr bwMode="auto">
          <a:xfrm>
            <a:off x="323528" y="1196752"/>
            <a:ext cx="84969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7" y="4653136"/>
            <a:ext cx="7931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A node v is a region of an exon delimited by two exon boundaries (also called an </a:t>
            </a:r>
            <a:r>
              <a:rPr lang="en-US" altLang="zh-TW" sz="2000" i="1" dirty="0" smtClean="0"/>
              <a:t>expressed segment </a:t>
            </a:r>
            <a:r>
              <a:rPr lang="en-US" altLang="zh-TW" sz="2000" dirty="0" smtClean="0"/>
              <a:t>or a</a:t>
            </a:r>
            <a:r>
              <a:rPr lang="en-US" altLang="zh-TW" sz="2000" i="1" dirty="0" smtClean="0"/>
              <a:t> </a:t>
            </a:r>
            <a:r>
              <a:rPr lang="en-US" altLang="zh-TW" sz="2000" i="1" dirty="0" err="1" smtClean="0"/>
              <a:t>subexon</a:t>
            </a:r>
            <a:r>
              <a:rPr lang="en-US" altLang="zh-TW" sz="2000" dirty="0" smtClean="0"/>
              <a:t>). An edge (</a:t>
            </a:r>
            <a:r>
              <a:rPr lang="en-US" altLang="zh-TW" sz="2000" dirty="0" err="1" smtClean="0"/>
              <a:t>u,v</a:t>
            </a:r>
            <a:r>
              <a:rPr lang="en-US" altLang="zh-TW" sz="2000" dirty="0" smtClean="0"/>
              <a:t>) is introduced if there is a read spanning the regions u and v. </a:t>
            </a:r>
            <a:endParaRPr lang="zh-TW" alt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8925" y="6565696"/>
            <a:ext cx="9324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err="1" smtClean="0">
                <a:latin typeface="+mn-lt"/>
              </a:rPr>
              <a:t>Hu</a:t>
            </a:r>
            <a:r>
              <a:rPr lang="en-US" altLang="zh-TW" sz="1200" dirty="0" smtClean="0">
                <a:latin typeface="+mn-lt"/>
              </a:rPr>
              <a:t>, Y. et al. (2013) </a:t>
            </a:r>
            <a:r>
              <a:rPr lang="en-US" altLang="zh-TW" sz="1200" dirty="0" err="1" smtClean="0">
                <a:latin typeface="+mn-lt"/>
              </a:rPr>
              <a:t>Diffsplice</a:t>
            </a:r>
            <a:r>
              <a:rPr lang="en-US" altLang="zh-TW" sz="1200" dirty="0" smtClean="0">
                <a:latin typeface="+mn-lt"/>
              </a:rPr>
              <a:t>: the genome-wide detection of differential splicing events with </a:t>
            </a:r>
            <a:r>
              <a:rPr lang="en-US" altLang="zh-TW" sz="1200" dirty="0" err="1" smtClean="0">
                <a:latin typeface="+mn-lt"/>
              </a:rPr>
              <a:t>rna</a:t>
            </a:r>
            <a:r>
              <a:rPr lang="en-US" altLang="zh-TW" sz="1200" dirty="0" smtClean="0">
                <a:latin typeface="+mn-lt"/>
              </a:rPr>
              <a:t>-seq. Nucleic Acids Res. 41(2), e39</a:t>
            </a:r>
            <a:endParaRPr lang="zh-TW" alt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27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Splice Graphs</a:t>
            </a:r>
            <a:r>
              <a:rPr lang="zh-TW" altLang="en-US" dirty="0" smtClean="0"/>
              <a:t> 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/>
          <a:srcRect l="18821" t="38016" r="6250" b="40328"/>
          <a:stretch>
            <a:fillRect/>
          </a:stretch>
        </p:blipFill>
        <p:spPr bwMode="auto">
          <a:xfrm>
            <a:off x="936104" y="1772816"/>
            <a:ext cx="73083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4" cstate="print"/>
          <a:srcRect l="10872" t="40156" r="10872" b="39172"/>
          <a:stretch>
            <a:fillRect/>
          </a:stretch>
        </p:blipFill>
        <p:spPr bwMode="auto">
          <a:xfrm>
            <a:off x="1331640" y="4653136"/>
            <a:ext cx="66967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141277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Mapped reads</a:t>
            </a:r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393305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eads on an expressed segment</a:t>
            </a:r>
            <a:endParaRPr lang="zh-TW" alt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699792" y="4365104"/>
            <a:ext cx="144016" cy="72008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07904" y="6381328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eads spanning two expressed segments</a:t>
            </a:r>
            <a:endParaRPr lang="zh-TW" altLang="en-US" dirty="0"/>
          </a:p>
        </p:txBody>
      </p:sp>
      <p:sp>
        <p:nvSpPr>
          <p:cNvPr id="15" name="Up Arrow 14"/>
          <p:cNvSpPr/>
          <p:nvPr/>
        </p:nvSpPr>
        <p:spPr>
          <a:xfrm>
            <a:off x="5724128" y="5949280"/>
            <a:ext cx="144016" cy="432048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524328" y="170080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45976"/>
            <a:ext cx="8229600" cy="1066800"/>
          </a:xfrm>
        </p:spPr>
        <p:txBody>
          <a:bodyPr/>
          <a:lstStyle/>
          <a:p>
            <a:r>
              <a:rPr lang="en-US" altLang="zh-TW" sz="3600" dirty="0" smtClean="0"/>
              <a:t>Alternative Splicing Modules</a:t>
            </a:r>
            <a:endParaRPr lang="zh-TW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28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43608" y="126876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Graph </a:t>
            </a:r>
            <a:r>
              <a:rPr lang="en-US" altLang="zh-TW" dirty="0"/>
              <a:t>m</a:t>
            </a:r>
            <a:r>
              <a:rPr lang="en-US" altLang="zh-TW" dirty="0" smtClean="0"/>
              <a:t>odular decomposition: </a:t>
            </a:r>
            <a:endParaRPr lang="zh-TW" alt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090098" y="1772816"/>
            <a:ext cx="6577526" cy="4340285"/>
            <a:chOff x="944523" y="1484784"/>
            <a:chExt cx="7227185" cy="520730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55618" r="68030" b="37704"/>
            <a:stretch>
              <a:fillRect/>
            </a:stretch>
          </p:blipFill>
          <p:spPr bwMode="auto">
            <a:xfrm>
              <a:off x="1907704" y="1484784"/>
              <a:ext cx="475252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2267744" y="28529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59832" y="28529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11960" y="28529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24128" y="28529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00192" y="28529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483768" y="296094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6"/>
              <a:endCxn id="8" idx="2"/>
            </p:cNvCxnSpPr>
            <p:nvPr/>
          </p:nvCxnSpPr>
          <p:spPr>
            <a:xfrm>
              <a:off x="3275856" y="2960948"/>
              <a:ext cx="936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6"/>
              <a:endCxn id="9" idx="2"/>
            </p:cNvCxnSpPr>
            <p:nvPr/>
          </p:nvCxnSpPr>
          <p:spPr>
            <a:xfrm>
              <a:off x="4427984" y="2960948"/>
              <a:ext cx="1296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>
              <a:off x="2411760" y="2348880"/>
              <a:ext cx="1944216" cy="936104"/>
            </a:xfrm>
            <a:prstGeom prst="arc">
              <a:avLst>
                <a:gd name="adj1" fmla="val 10757606"/>
                <a:gd name="adj2" fmla="val 16245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4427984" y="2420888"/>
              <a:ext cx="1944216" cy="936104"/>
            </a:xfrm>
            <a:prstGeom prst="arc">
              <a:avLst>
                <a:gd name="adj1" fmla="val 10757606"/>
                <a:gd name="adj2" fmla="val 2150327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63688" y="2852936"/>
              <a:ext cx="21602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876256" y="2852936"/>
              <a:ext cx="21602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868144" y="2708920"/>
              <a:ext cx="1152128" cy="720080"/>
            </a:xfrm>
            <a:prstGeom prst="arc">
              <a:avLst>
                <a:gd name="adj1" fmla="val 63176"/>
                <a:gd name="adj2" fmla="val 10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Straight Arrow Connector 18"/>
            <p:cNvCxnSpPr>
              <a:stCxn id="16" idx="6"/>
              <a:endCxn id="6" idx="2"/>
            </p:cNvCxnSpPr>
            <p:nvPr/>
          </p:nvCxnSpPr>
          <p:spPr>
            <a:xfrm>
              <a:off x="1979712" y="2960948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6"/>
              <a:endCxn id="17" idx="2"/>
            </p:cNvCxnSpPr>
            <p:nvPr/>
          </p:nvCxnSpPr>
          <p:spPr>
            <a:xfrm>
              <a:off x="6516216" y="296094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1691680" y="530120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483768" y="530120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635896" y="530120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7" name="Straight Arrow Connector 26"/>
            <p:cNvCxnSpPr>
              <a:stCxn id="24" idx="6"/>
              <a:endCxn id="25" idx="2"/>
            </p:cNvCxnSpPr>
            <p:nvPr/>
          </p:nvCxnSpPr>
          <p:spPr>
            <a:xfrm>
              <a:off x="1907704" y="5409220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5" idx="6"/>
              <a:endCxn id="26" idx="2"/>
            </p:cNvCxnSpPr>
            <p:nvPr/>
          </p:nvCxnSpPr>
          <p:spPr>
            <a:xfrm>
              <a:off x="2699792" y="5409220"/>
              <a:ext cx="936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>
              <a:off x="1835696" y="4797152"/>
              <a:ext cx="1944216" cy="936104"/>
            </a:xfrm>
            <a:prstGeom prst="arc">
              <a:avLst>
                <a:gd name="adj1" fmla="val 10757606"/>
                <a:gd name="adj2" fmla="val 16245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32040" y="530120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444208" y="530120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020272" y="530120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Straight Arrow Connector 32"/>
            <p:cNvCxnSpPr>
              <a:stCxn id="30" idx="6"/>
              <a:endCxn id="31" idx="2"/>
            </p:cNvCxnSpPr>
            <p:nvPr/>
          </p:nvCxnSpPr>
          <p:spPr>
            <a:xfrm>
              <a:off x="5148064" y="5409220"/>
              <a:ext cx="1296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5148064" y="4869160"/>
              <a:ext cx="1944216" cy="936104"/>
            </a:xfrm>
            <a:prstGeom prst="arc">
              <a:avLst>
                <a:gd name="adj1" fmla="val 10757606"/>
                <a:gd name="adj2" fmla="val 2150327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596336" y="5301208"/>
              <a:ext cx="21602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6588224" y="5157192"/>
              <a:ext cx="1152128" cy="720080"/>
            </a:xfrm>
            <a:prstGeom prst="arc">
              <a:avLst>
                <a:gd name="adj1" fmla="val 63176"/>
                <a:gd name="adj2" fmla="val 10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7" name="Straight Arrow Connector 36"/>
            <p:cNvCxnSpPr>
              <a:stCxn id="32" idx="6"/>
              <a:endCxn id="35" idx="2"/>
            </p:cNvCxnSpPr>
            <p:nvPr/>
          </p:nvCxnSpPr>
          <p:spPr>
            <a:xfrm>
              <a:off x="7236296" y="5409220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own Arrow 39"/>
            <p:cNvSpPr/>
            <p:nvPr/>
          </p:nvSpPr>
          <p:spPr>
            <a:xfrm>
              <a:off x="4139952" y="3353720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44523" y="3929044"/>
              <a:ext cx="4379649" cy="419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Alternative splicing </a:t>
              </a:r>
              <a:r>
                <a:rPr lang="en-US" altLang="zh-TW" dirty="0"/>
                <a:t>m</a:t>
              </a:r>
              <a:r>
                <a:rPr lang="en-US" altLang="zh-TW" dirty="0" smtClean="0"/>
                <a:t>odules (ASMs):</a:t>
              </a:r>
              <a:endParaRPr lang="zh-TW" altLang="en-US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251691" y="4581128"/>
              <a:ext cx="3920017" cy="2110965"/>
              <a:chOff x="4251691" y="4365104"/>
              <a:chExt cx="3920017" cy="211096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300192" y="4365104"/>
                <a:ext cx="1152128" cy="1800200"/>
              </a:xfrm>
              <a:prstGeom prst="rect">
                <a:avLst/>
              </a:prstGeom>
              <a:solidFill>
                <a:srgbClr val="FF00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69215" y="6106737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V</a:t>
                </a:r>
                <a:r>
                  <a:rPr lang="en-US" altLang="zh-TW" baseline="-25000" dirty="0" smtClean="0"/>
                  <a:t>H</a:t>
                </a:r>
                <a:endParaRPr lang="zh-TW" altLang="en-US" baseline="-25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834668" y="527829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err="1" smtClean="0"/>
                  <a:t>v</a:t>
                </a:r>
                <a:r>
                  <a:rPr lang="en-US" altLang="zh-TW" baseline="-25000" dirty="0" err="1" smtClean="0"/>
                  <a:t>s</a:t>
                </a:r>
                <a:endParaRPr lang="zh-TW" altLang="en-US" baseline="-25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828344" y="527829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err="1" smtClean="0"/>
                  <a:t>v</a:t>
                </a:r>
                <a:r>
                  <a:rPr lang="en-US" altLang="zh-TW" baseline="-25000" dirty="0" err="1" smtClean="0"/>
                  <a:t>t</a:t>
                </a:r>
                <a:endParaRPr lang="zh-TW" altLang="en-US" baseline="-25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51691" y="5851088"/>
                <a:ext cx="1813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ASM H(</a:t>
                </a:r>
                <a:r>
                  <a:rPr lang="en-US" altLang="zh-TW" dirty="0" err="1" smtClean="0"/>
                  <a:t>V</a:t>
                </a:r>
                <a:r>
                  <a:rPr lang="en-US" altLang="zh-TW" baseline="-25000" dirty="0" err="1" smtClean="0"/>
                  <a:t>H</a:t>
                </a:r>
                <a:r>
                  <a:rPr lang="en-US" altLang="zh-TW" dirty="0" err="1" smtClean="0"/>
                  <a:t>,v</a:t>
                </a:r>
                <a:r>
                  <a:rPr lang="en-US" altLang="zh-TW" baseline="-25000" dirty="0" err="1" smtClean="0"/>
                  <a:t>s</a:t>
                </a:r>
                <a:r>
                  <a:rPr lang="en-US" altLang="zh-TW" dirty="0" err="1" smtClean="0"/>
                  <a:t>,v</a:t>
                </a:r>
                <a:r>
                  <a:rPr lang="en-US" altLang="zh-TW" baseline="-25000" dirty="0" err="1" smtClean="0"/>
                  <a:t>t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000853" y="6194292"/>
            <a:ext cx="666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new algorithm for enumerating all ASMs is given in this work, correcting an error in Hu et al. (2013).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02840" y="345976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TW" sz="3200" dirty="0" smtClean="0"/>
              <a:t>Biomarkers and Expression Analysis</a:t>
            </a:r>
            <a:endParaRPr lang="zh-TW" altLang="en-US" sz="3200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-83914" y="836712"/>
            <a:ext cx="9264426" cy="6021288"/>
          </a:xfrm>
        </p:spPr>
        <p:txBody>
          <a:bodyPr/>
          <a:lstStyle/>
          <a:p>
            <a:pPr marL="109537" indent="0" eaLnBrk="1" hangingPunct="1">
              <a:buNone/>
            </a:pPr>
            <a:endParaRPr lang="en-US" altLang="zh-TW" dirty="0"/>
          </a:p>
          <a:p>
            <a:pPr eaLnBrk="1" hangingPunct="1"/>
            <a:r>
              <a:rPr lang="en-US" altLang="zh-TW" sz="2400" dirty="0"/>
              <a:t>Recent advances in DNA/RNA sequencing </a:t>
            </a:r>
            <a:r>
              <a:rPr lang="en-US" altLang="zh-TW" sz="2400" dirty="0" smtClean="0"/>
              <a:t>and microarray technologies </a:t>
            </a:r>
            <a:r>
              <a:rPr lang="en-US" altLang="zh-TW" sz="2400" dirty="0"/>
              <a:t>have helped identify many genetic, epigenetic and transcriptomic biomarkers for diseases/health issues:</a:t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>
                <a:solidFill>
                  <a:schemeClr val="accent1"/>
                </a:solidFill>
              </a:rPr>
              <a:t>  </a:t>
            </a:r>
            <a:r>
              <a:rPr lang="en-US" altLang="zh-TW" sz="2400" dirty="0" smtClean="0">
                <a:solidFill>
                  <a:schemeClr val="accent1"/>
                </a:solidFill>
              </a:rPr>
              <a:t>  </a:t>
            </a:r>
            <a:r>
              <a:rPr lang="en-US" altLang="zh-TW" sz="2000" dirty="0" smtClean="0">
                <a:solidFill>
                  <a:schemeClr val="accent1"/>
                </a:solidFill>
              </a:rPr>
              <a:t>*</a:t>
            </a:r>
            <a:r>
              <a:rPr lang="en-US" altLang="zh-TW" sz="2000" dirty="0">
                <a:solidFill>
                  <a:schemeClr val="accent1"/>
                </a:solidFill>
              </a:rPr>
              <a:t>lung cancer         </a:t>
            </a:r>
            <a:r>
              <a:rPr lang="en-US" altLang="zh-TW" sz="2000" dirty="0" smtClean="0">
                <a:solidFill>
                  <a:schemeClr val="accent1"/>
                </a:solidFill>
              </a:rPr>
              <a:t> *</a:t>
            </a:r>
            <a:r>
              <a:rPr lang="en-US" altLang="zh-TW" sz="2000" dirty="0">
                <a:solidFill>
                  <a:schemeClr val="accent1"/>
                </a:solidFill>
              </a:rPr>
              <a:t>pancreatic </a:t>
            </a:r>
            <a:r>
              <a:rPr lang="en-US" altLang="zh-TW" sz="2000" dirty="0" smtClean="0">
                <a:solidFill>
                  <a:schemeClr val="accent1"/>
                </a:solidFill>
              </a:rPr>
              <a:t>cancer                 *ovarian </a:t>
            </a:r>
            <a:r>
              <a:rPr lang="en-US" altLang="zh-TW" sz="2000" dirty="0">
                <a:solidFill>
                  <a:schemeClr val="accent1"/>
                </a:solidFill>
              </a:rPr>
              <a:t>cancer                </a:t>
            </a:r>
          </a:p>
          <a:p>
            <a:pPr marL="109537" indent="0" eaLnBrk="1" hangingPunct="1">
              <a:buNone/>
            </a:pPr>
            <a:r>
              <a:rPr lang="en-US" altLang="zh-TW" sz="2000" dirty="0" smtClean="0">
                <a:solidFill>
                  <a:schemeClr val="accent1"/>
                </a:solidFill>
              </a:rPr>
              <a:t>         *</a:t>
            </a:r>
            <a:r>
              <a:rPr lang="en-US" altLang="zh-TW" sz="2000" dirty="0">
                <a:solidFill>
                  <a:schemeClr val="accent1"/>
                </a:solidFill>
              </a:rPr>
              <a:t>oral cancer  </a:t>
            </a:r>
            <a:r>
              <a:rPr lang="en-US" altLang="zh-TW" sz="2000" dirty="0" smtClean="0">
                <a:solidFill>
                  <a:schemeClr val="accent1"/>
                </a:solidFill>
              </a:rPr>
              <a:t>         *</a:t>
            </a:r>
            <a:r>
              <a:rPr lang="en-US" altLang="zh-TW" sz="2000" dirty="0">
                <a:solidFill>
                  <a:schemeClr val="accent1"/>
                </a:solidFill>
              </a:rPr>
              <a:t>cardiovascular disease   </a:t>
            </a:r>
            <a:r>
              <a:rPr lang="en-US" altLang="zh-TW" sz="2000" dirty="0" smtClean="0">
                <a:solidFill>
                  <a:schemeClr val="accent1"/>
                </a:solidFill>
              </a:rPr>
              <a:t>     *</a:t>
            </a:r>
            <a:r>
              <a:rPr lang="en-US" altLang="zh-TW" sz="2000" dirty="0">
                <a:solidFill>
                  <a:schemeClr val="accent1"/>
                </a:solidFill>
              </a:rPr>
              <a:t>Huntington’s disease </a:t>
            </a:r>
            <a:br>
              <a:rPr lang="en-US" altLang="zh-TW" sz="2000" dirty="0">
                <a:solidFill>
                  <a:schemeClr val="accent1"/>
                </a:solidFill>
              </a:rPr>
            </a:br>
            <a:r>
              <a:rPr lang="en-US" altLang="zh-TW" sz="2000" dirty="0">
                <a:solidFill>
                  <a:schemeClr val="accent1"/>
                </a:solidFill>
              </a:rPr>
              <a:t>        </a:t>
            </a:r>
            <a:r>
              <a:rPr lang="en-US" altLang="zh-TW" sz="2000" dirty="0" smtClean="0">
                <a:solidFill>
                  <a:schemeClr val="accent1"/>
                </a:solidFill>
              </a:rPr>
              <a:t> *</a:t>
            </a:r>
            <a:r>
              <a:rPr lang="en-US" altLang="zh-TW" sz="2000" dirty="0">
                <a:solidFill>
                  <a:schemeClr val="accent1"/>
                </a:solidFill>
              </a:rPr>
              <a:t>depression           </a:t>
            </a:r>
            <a:r>
              <a:rPr lang="en-US" altLang="zh-TW" sz="2000" dirty="0" smtClean="0">
                <a:solidFill>
                  <a:schemeClr val="accent1"/>
                </a:solidFill>
              </a:rPr>
              <a:t>*</a:t>
            </a:r>
            <a:r>
              <a:rPr lang="en-US" altLang="zh-TW" sz="2000" dirty="0">
                <a:solidFill>
                  <a:schemeClr val="accent1"/>
                </a:solidFill>
              </a:rPr>
              <a:t>Alzheimer’s </a:t>
            </a:r>
            <a:r>
              <a:rPr lang="en-US" altLang="zh-TW" sz="2000" dirty="0" smtClean="0">
                <a:solidFill>
                  <a:schemeClr val="accent1"/>
                </a:solidFill>
              </a:rPr>
              <a:t>disease              *</a:t>
            </a:r>
            <a:r>
              <a:rPr lang="en-US" altLang="zh-TW" sz="2000" dirty="0">
                <a:solidFill>
                  <a:schemeClr val="accent1"/>
                </a:solidFill>
              </a:rPr>
              <a:t>aging                                </a:t>
            </a:r>
            <a:endParaRPr lang="en-US" altLang="zh-TW" sz="2000" dirty="0" smtClean="0">
              <a:solidFill>
                <a:schemeClr val="accent1"/>
              </a:solidFill>
            </a:endParaRPr>
          </a:p>
          <a:p>
            <a:pPr marL="109537" indent="0" eaLnBrk="1" hangingPunct="1">
              <a:buNone/>
            </a:pPr>
            <a:r>
              <a:rPr lang="en-US" altLang="zh-TW" sz="2000" dirty="0" smtClean="0">
                <a:solidFill>
                  <a:schemeClr val="accent1"/>
                </a:solidFill>
              </a:rPr>
              <a:t>         *</a:t>
            </a:r>
            <a:r>
              <a:rPr lang="en-US" altLang="zh-TW" sz="2000" dirty="0">
                <a:solidFill>
                  <a:schemeClr val="accent1"/>
                </a:solidFill>
              </a:rPr>
              <a:t>liver transplant </a:t>
            </a:r>
            <a:r>
              <a:rPr lang="en-US" altLang="zh-TW" sz="2000" dirty="0" smtClean="0">
                <a:solidFill>
                  <a:schemeClr val="accent1"/>
                </a:solidFill>
              </a:rPr>
              <a:t>tolerance</a:t>
            </a:r>
          </a:p>
          <a:p>
            <a:pPr marL="411162" lvl="1" indent="0" eaLnBrk="1" hangingPunct="1">
              <a:buNone/>
            </a:pPr>
            <a:endParaRPr lang="en-US" altLang="zh-TW" dirty="0" smtClean="0"/>
          </a:p>
          <a:p>
            <a:pPr eaLnBrk="1" hangingPunct="1"/>
            <a:r>
              <a:rPr lang="en-US" altLang="zh-TW" sz="2400" dirty="0" smtClean="0"/>
              <a:t>Differential expression analysis (with or without given conditions) is critical to the discovery of biomarkers</a:t>
            </a:r>
          </a:p>
          <a:p>
            <a:pPr marL="109537" indent="0" eaLnBrk="1" hangingPunct="1">
              <a:buNone/>
            </a:pPr>
            <a:endParaRPr lang="en-US" altLang="zh-TW" sz="2400" dirty="0" smtClean="0"/>
          </a:p>
          <a:p>
            <a:pPr eaLnBrk="1" hangingPunct="1"/>
            <a:r>
              <a:rPr lang="en-US" altLang="zh-TW" sz="2400" dirty="0" smtClean="0"/>
              <a:t>Precision medicine will drive </a:t>
            </a:r>
            <a:r>
              <a:rPr lang="en-US" altLang="zh-TW" sz="2400" dirty="0"/>
              <a:t>up the demand for more sensitive biomarkers and hence </a:t>
            </a:r>
            <a:r>
              <a:rPr lang="en-US" altLang="zh-TW" sz="2400" dirty="0" smtClean="0"/>
              <a:t>differential expression analysis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7625" y="1588"/>
            <a:ext cx="1268413" cy="366712"/>
          </a:xfrm>
        </p:spPr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37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45976"/>
            <a:ext cx="8424936" cy="1066499"/>
          </a:xfrm>
        </p:spPr>
        <p:txBody>
          <a:bodyPr/>
          <a:lstStyle/>
          <a:p>
            <a:r>
              <a:rPr lang="en-US" altLang="zh-TW" sz="3600" dirty="0" smtClean="0"/>
              <a:t>Expression Features from Splice Graphs</a:t>
            </a:r>
            <a:endParaRPr lang="zh-TW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29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 l="5737" t="55618" r="68030" b="37704"/>
          <a:stretch>
            <a:fillRect/>
          </a:stretch>
        </p:blipFill>
        <p:spPr bwMode="auto">
          <a:xfrm>
            <a:off x="2732006" y="1556537"/>
            <a:ext cx="3877062" cy="79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/>
          <p:cNvSpPr/>
          <p:nvPr/>
        </p:nvSpPr>
        <p:spPr>
          <a:xfrm>
            <a:off x="3084467" y="3501866"/>
            <a:ext cx="176230" cy="216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Oval 41"/>
          <p:cNvSpPr/>
          <p:nvPr/>
        </p:nvSpPr>
        <p:spPr>
          <a:xfrm>
            <a:off x="3730644" y="3501866"/>
            <a:ext cx="176230" cy="216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Oval 42"/>
          <p:cNvSpPr/>
          <p:nvPr/>
        </p:nvSpPr>
        <p:spPr>
          <a:xfrm>
            <a:off x="4670538" y="3501866"/>
            <a:ext cx="176230" cy="216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Oval 43"/>
          <p:cNvSpPr/>
          <p:nvPr/>
        </p:nvSpPr>
        <p:spPr>
          <a:xfrm>
            <a:off x="5904148" y="3501866"/>
            <a:ext cx="176230" cy="216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Oval 44"/>
          <p:cNvSpPr/>
          <p:nvPr/>
        </p:nvSpPr>
        <p:spPr>
          <a:xfrm>
            <a:off x="6374095" y="3501866"/>
            <a:ext cx="176230" cy="216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7" name="Straight Arrow Connector 46"/>
          <p:cNvCxnSpPr>
            <a:stCxn id="40" idx="6"/>
            <a:endCxn id="42" idx="2"/>
          </p:cNvCxnSpPr>
          <p:nvPr/>
        </p:nvCxnSpPr>
        <p:spPr>
          <a:xfrm>
            <a:off x="3260697" y="3609913"/>
            <a:ext cx="4699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2" idx="6"/>
            <a:endCxn id="43" idx="2"/>
          </p:cNvCxnSpPr>
          <p:nvPr/>
        </p:nvCxnSpPr>
        <p:spPr>
          <a:xfrm>
            <a:off x="3906874" y="3609913"/>
            <a:ext cx="763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4211960" y="5364132"/>
            <a:ext cx="293717" cy="86409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2" name="Straight Arrow Connector 51"/>
          <p:cNvCxnSpPr>
            <a:stCxn id="43" idx="6"/>
            <a:endCxn id="44" idx="2"/>
          </p:cNvCxnSpPr>
          <p:nvPr/>
        </p:nvCxnSpPr>
        <p:spPr>
          <a:xfrm>
            <a:off x="4846768" y="3609913"/>
            <a:ext cx="10573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3201953" y="2997648"/>
            <a:ext cx="1586071" cy="936406"/>
          </a:xfrm>
          <a:prstGeom prst="arc">
            <a:avLst>
              <a:gd name="adj1" fmla="val 10757606"/>
              <a:gd name="adj2" fmla="val 16245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Arc 55"/>
          <p:cNvSpPr/>
          <p:nvPr/>
        </p:nvSpPr>
        <p:spPr>
          <a:xfrm>
            <a:off x="4846768" y="3069679"/>
            <a:ext cx="1586071" cy="936406"/>
          </a:xfrm>
          <a:prstGeom prst="arc">
            <a:avLst>
              <a:gd name="adj1" fmla="val 10757606"/>
              <a:gd name="adj2" fmla="val 215032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Oval 56"/>
          <p:cNvSpPr/>
          <p:nvPr/>
        </p:nvSpPr>
        <p:spPr>
          <a:xfrm>
            <a:off x="2673263" y="3501866"/>
            <a:ext cx="176230" cy="216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Oval 57"/>
          <p:cNvSpPr/>
          <p:nvPr/>
        </p:nvSpPr>
        <p:spPr>
          <a:xfrm>
            <a:off x="6844042" y="3501866"/>
            <a:ext cx="176230" cy="216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Arc 58"/>
          <p:cNvSpPr/>
          <p:nvPr/>
        </p:nvSpPr>
        <p:spPr>
          <a:xfrm>
            <a:off x="6021635" y="3357804"/>
            <a:ext cx="939894" cy="720312"/>
          </a:xfrm>
          <a:prstGeom prst="arc">
            <a:avLst>
              <a:gd name="adj1" fmla="val 63176"/>
              <a:gd name="adj2" fmla="val 10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Straight Arrow Connector 60"/>
          <p:cNvCxnSpPr>
            <a:stCxn id="57" idx="6"/>
            <a:endCxn id="40" idx="2"/>
          </p:cNvCxnSpPr>
          <p:nvPr/>
        </p:nvCxnSpPr>
        <p:spPr>
          <a:xfrm>
            <a:off x="2849493" y="3609913"/>
            <a:ext cx="234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5" idx="6"/>
            <a:endCxn id="58" idx="2"/>
          </p:cNvCxnSpPr>
          <p:nvPr/>
        </p:nvCxnSpPr>
        <p:spPr>
          <a:xfrm>
            <a:off x="6550325" y="3609913"/>
            <a:ext cx="2937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084467" y="4942491"/>
            <a:ext cx="176230" cy="216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Oval 64"/>
          <p:cNvSpPr/>
          <p:nvPr/>
        </p:nvSpPr>
        <p:spPr>
          <a:xfrm>
            <a:off x="3730644" y="4942491"/>
            <a:ext cx="176230" cy="216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Oval 65"/>
          <p:cNvSpPr/>
          <p:nvPr/>
        </p:nvSpPr>
        <p:spPr>
          <a:xfrm>
            <a:off x="4670538" y="4942491"/>
            <a:ext cx="176230" cy="216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Oval 66"/>
          <p:cNvSpPr/>
          <p:nvPr/>
        </p:nvSpPr>
        <p:spPr>
          <a:xfrm>
            <a:off x="5904148" y="4942491"/>
            <a:ext cx="176230" cy="216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Oval 67"/>
          <p:cNvSpPr/>
          <p:nvPr/>
        </p:nvSpPr>
        <p:spPr>
          <a:xfrm>
            <a:off x="6374095" y="4942491"/>
            <a:ext cx="176230" cy="216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9" name="Straight Arrow Connector 68"/>
          <p:cNvCxnSpPr>
            <a:stCxn id="64" idx="6"/>
            <a:endCxn id="65" idx="2"/>
          </p:cNvCxnSpPr>
          <p:nvPr/>
        </p:nvCxnSpPr>
        <p:spPr>
          <a:xfrm>
            <a:off x="3260697" y="5050537"/>
            <a:ext cx="469947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6"/>
            <a:endCxn id="66" idx="2"/>
          </p:cNvCxnSpPr>
          <p:nvPr/>
        </p:nvCxnSpPr>
        <p:spPr>
          <a:xfrm>
            <a:off x="3906874" y="5050537"/>
            <a:ext cx="76366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6" idx="6"/>
            <a:endCxn id="67" idx="2"/>
          </p:cNvCxnSpPr>
          <p:nvPr/>
        </p:nvCxnSpPr>
        <p:spPr>
          <a:xfrm>
            <a:off x="4846768" y="5050537"/>
            <a:ext cx="1057381" cy="0"/>
          </a:xfrm>
          <a:prstGeom prst="straightConnector1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>
          <a:xfrm>
            <a:off x="3201953" y="4438272"/>
            <a:ext cx="1586071" cy="936406"/>
          </a:xfrm>
          <a:prstGeom prst="arc">
            <a:avLst>
              <a:gd name="adj1" fmla="val 10757606"/>
              <a:gd name="adj2" fmla="val 162455"/>
            </a:avLst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Arc 72"/>
          <p:cNvSpPr/>
          <p:nvPr/>
        </p:nvSpPr>
        <p:spPr>
          <a:xfrm>
            <a:off x="4846768" y="4510303"/>
            <a:ext cx="1586071" cy="936406"/>
          </a:xfrm>
          <a:prstGeom prst="arc">
            <a:avLst>
              <a:gd name="adj1" fmla="val 10757606"/>
              <a:gd name="adj2" fmla="val 162455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Oval 73"/>
          <p:cNvSpPr/>
          <p:nvPr/>
        </p:nvSpPr>
        <p:spPr>
          <a:xfrm>
            <a:off x="2673263" y="4942491"/>
            <a:ext cx="176230" cy="216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Oval 74"/>
          <p:cNvSpPr/>
          <p:nvPr/>
        </p:nvSpPr>
        <p:spPr>
          <a:xfrm>
            <a:off x="6844042" y="4942491"/>
            <a:ext cx="176230" cy="216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Arc 75"/>
          <p:cNvSpPr/>
          <p:nvPr/>
        </p:nvSpPr>
        <p:spPr>
          <a:xfrm>
            <a:off x="6021635" y="4798428"/>
            <a:ext cx="939894" cy="720312"/>
          </a:xfrm>
          <a:prstGeom prst="arc">
            <a:avLst>
              <a:gd name="adj1" fmla="val 63176"/>
              <a:gd name="adj2" fmla="val 10800000"/>
            </a:avLst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7" name="Straight Arrow Connector 76"/>
          <p:cNvCxnSpPr>
            <a:stCxn id="74" idx="6"/>
            <a:endCxn id="64" idx="2"/>
          </p:cNvCxnSpPr>
          <p:nvPr/>
        </p:nvCxnSpPr>
        <p:spPr>
          <a:xfrm>
            <a:off x="2849493" y="5050537"/>
            <a:ext cx="234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8" idx="6"/>
            <a:endCxn id="75" idx="2"/>
          </p:cNvCxnSpPr>
          <p:nvPr/>
        </p:nvCxnSpPr>
        <p:spPr>
          <a:xfrm>
            <a:off x="6550325" y="5050537"/>
            <a:ext cx="2937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Down Arrow 78"/>
          <p:cNvSpPr/>
          <p:nvPr/>
        </p:nvSpPr>
        <p:spPr>
          <a:xfrm>
            <a:off x="4611794" y="4006085"/>
            <a:ext cx="293717" cy="504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Down Arrow 79"/>
          <p:cNvSpPr/>
          <p:nvPr/>
        </p:nvSpPr>
        <p:spPr>
          <a:xfrm>
            <a:off x="4611794" y="2421398"/>
            <a:ext cx="293717" cy="504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TextBox 80"/>
          <p:cNvSpPr txBox="1"/>
          <p:nvPr/>
        </p:nvSpPr>
        <p:spPr>
          <a:xfrm>
            <a:off x="3419000" y="6239053"/>
            <a:ext cx="439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[ </a:t>
            </a:r>
            <a:r>
              <a:rPr lang="en-US" altLang="zh-TW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altLang="zh-TW" sz="3600" dirty="0" smtClean="0"/>
              <a:t>, </a:t>
            </a:r>
            <a:r>
              <a:rPr lang="en-US" altLang="zh-TW" sz="3600" dirty="0" smtClean="0">
                <a:solidFill>
                  <a:srgbClr val="FF0000"/>
                </a:solidFill>
              </a:rPr>
              <a:t>3</a:t>
            </a:r>
            <a:r>
              <a:rPr lang="en-US" altLang="zh-TW" sz="3600" dirty="0" smtClean="0"/>
              <a:t>,    </a:t>
            </a: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zh-TW" sz="3600" dirty="0" smtClean="0"/>
              <a:t>, 4 ]</a:t>
            </a:r>
            <a:endParaRPr lang="zh-TW" altLang="en-US" sz="36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887243" y="1283958"/>
            <a:ext cx="348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T1=1 	T2=2 	T3=3 	T4=4</a:t>
            </a:r>
            <a:endParaRPr lang="zh-TW" altLang="en-US" dirty="0"/>
          </a:p>
        </p:txBody>
      </p:sp>
      <p:sp>
        <p:nvSpPr>
          <p:cNvPr id="83" name="Down Arrow 82"/>
          <p:cNvSpPr/>
          <p:nvPr/>
        </p:nvSpPr>
        <p:spPr>
          <a:xfrm>
            <a:off x="5580112" y="5364132"/>
            <a:ext cx="293717" cy="86409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89949" y="644425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FPKM =</a:t>
            </a:r>
            <a:endParaRPr lang="zh-TW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51520" y="4581128"/>
            <a:ext cx="2206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Average number of </a:t>
            </a:r>
          </a:p>
          <a:p>
            <a:r>
              <a:rPr lang="en-US" altLang="zh-TW" dirty="0" smtClean="0"/>
              <a:t>reads on each path</a:t>
            </a:r>
            <a:br>
              <a:rPr lang="en-US" altLang="zh-TW" dirty="0" smtClean="0"/>
            </a:br>
            <a:r>
              <a:rPr lang="en-US" altLang="zh-TW" dirty="0" smtClean="0"/>
              <a:t>of the ASMs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01960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Clustering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179512" y="1838434"/>
            <a:ext cx="68407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i="0" dirty="0" smtClean="0">
                <a:solidFill>
                  <a:srgbClr val="990000"/>
                </a:solidFill>
                <a:ea typeface="新細明體" charset="-120"/>
              </a:rPr>
              <a:t>Finite mixture </a:t>
            </a:r>
            <a:r>
              <a:rPr lang="en-US" altLang="zh-TW" sz="1600" dirty="0">
                <a:solidFill>
                  <a:srgbClr val="990000"/>
                </a:solidFill>
                <a:ea typeface="新細明體" charset="-120"/>
              </a:rPr>
              <a:t>m</a:t>
            </a:r>
            <a:r>
              <a:rPr lang="en-US" altLang="zh-TW" sz="1600" i="0" dirty="0" smtClean="0">
                <a:solidFill>
                  <a:srgbClr val="990000"/>
                </a:solidFill>
                <a:ea typeface="新細明體" charset="-120"/>
              </a:rPr>
              <a:t>odel (DEXUS and </a:t>
            </a:r>
            <a:r>
              <a:rPr lang="en-US" altLang="zh-TW" sz="1600" i="0" dirty="0" err="1" smtClean="0">
                <a:solidFill>
                  <a:srgbClr val="990000"/>
                </a:solidFill>
                <a:ea typeface="新細明體" charset="-120"/>
              </a:rPr>
              <a:t>SigFuge</a:t>
            </a:r>
            <a:r>
              <a:rPr lang="en-US" altLang="zh-TW" sz="1600" i="0" dirty="0" smtClean="0">
                <a:solidFill>
                  <a:srgbClr val="990000"/>
                </a:solidFill>
                <a:ea typeface="新細明體" charset="-12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zh-TW" sz="1600" dirty="0" smtClean="0">
                <a:ea typeface="新細明體" charset="-120"/>
              </a:rPr>
              <a:t>K is a fixed parameter (K=2 or given by user)</a:t>
            </a:r>
            <a:endParaRPr lang="en-US" altLang="zh-TW" sz="1600" dirty="0" smtClean="0">
              <a:solidFill>
                <a:srgbClr val="990000"/>
              </a:solidFill>
              <a:ea typeface="新細明體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1600" dirty="0" err="1" smtClean="0">
                <a:solidFill>
                  <a:srgbClr val="990000"/>
                </a:solidFill>
                <a:ea typeface="新細明體" charset="-120"/>
              </a:rPr>
              <a:t>Dirichlet</a:t>
            </a:r>
            <a:r>
              <a:rPr lang="en-US" altLang="zh-TW" sz="1600" dirty="0" smtClean="0">
                <a:solidFill>
                  <a:srgbClr val="990000"/>
                </a:solidFill>
                <a:ea typeface="新細明體" charset="-120"/>
              </a:rPr>
              <a:t> infinite </a:t>
            </a:r>
            <a:r>
              <a:rPr lang="en-US" altLang="zh-TW" sz="1600" dirty="0">
                <a:solidFill>
                  <a:srgbClr val="990000"/>
                </a:solidFill>
                <a:ea typeface="新細明體" charset="-120"/>
              </a:rPr>
              <a:t>m</a:t>
            </a:r>
            <a:r>
              <a:rPr lang="en-US" altLang="zh-TW" sz="1600" dirty="0" smtClean="0">
                <a:solidFill>
                  <a:srgbClr val="990000"/>
                </a:solidFill>
                <a:ea typeface="新細明體" charset="-120"/>
              </a:rPr>
              <a:t>ixture </a:t>
            </a:r>
            <a:r>
              <a:rPr lang="en-US" altLang="zh-TW" sz="1600" dirty="0">
                <a:solidFill>
                  <a:srgbClr val="990000"/>
                </a:solidFill>
                <a:ea typeface="新細明體" charset="-120"/>
              </a:rPr>
              <a:t>m</a:t>
            </a:r>
            <a:r>
              <a:rPr lang="en-US" altLang="zh-TW" sz="1600" dirty="0" smtClean="0">
                <a:solidFill>
                  <a:srgbClr val="990000"/>
                </a:solidFill>
                <a:ea typeface="新細明體" charset="-120"/>
              </a:rPr>
              <a:t>odel (SDEAP)</a:t>
            </a:r>
          </a:p>
          <a:p>
            <a:pPr>
              <a:spcBef>
                <a:spcPct val="50000"/>
              </a:spcBef>
            </a:pPr>
            <a:r>
              <a:rPr lang="en-US" altLang="zh-TW" sz="1600" i="0" dirty="0" smtClean="0">
                <a:ea typeface="新細明體" charset="-120"/>
              </a:rPr>
              <a:t>K is automatically estimated  </a:t>
            </a:r>
            <a:endParaRPr lang="en-US" altLang="zh-TW" sz="1600" i="0" dirty="0">
              <a:ea typeface="新細明體" charset="-12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7625" y="1588"/>
            <a:ext cx="1268413" cy="366712"/>
          </a:xfrm>
        </p:spPr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30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204806" name="Picture 6" descr="http://www.mathworks.com/matlabcentral/fileexchange/screenshots/3544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784" y="3694720"/>
            <a:ext cx="4634880" cy="148478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223099" y="3717032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1.0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2.7</a:t>
            </a:r>
            <a:r>
              <a:rPr lang="en-US" altLang="zh-TW" dirty="0" smtClean="0"/>
              <a:t>, …. ,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1.0</a:t>
            </a:r>
            <a:r>
              <a:rPr lang="en-US" altLang="zh-TW" dirty="0" smtClean="0"/>
              <a:t>,  … </a:t>
            </a:r>
            <a:endParaRPr lang="zh-TW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23099" y="4077072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1.2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2.3</a:t>
            </a:r>
            <a:r>
              <a:rPr lang="en-US" altLang="zh-TW" dirty="0" smtClean="0"/>
              <a:t>, …. ,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0.8 </a:t>
            </a:r>
            <a:r>
              <a:rPr lang="en-US" altLang="zh-TW" dirty="0" smtClean="0"/>
              <a:t>, … </a:t>
            </a:r>
            <a:endParaRPr lang="zh-TW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23099" y="4437112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0.9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3.0</a:t>
            </a:r>
            <a:r>
              <a:rPr lang="en-US" altLang="zh-TW" dirty="0" smtClean="0"/>
              <a:t>, …. ,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1.4 </a:t>
            </a:r>
            <a:r>
              <a:rPr lang="en-US" altLang="zh-TW" dirty="0" smtClean="0"/>
              <a:t>, … </a:t>
            </a:r>
            <a:endParaRPr lang="zh-TW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33264" y="5363924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1.2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3.1</a:t>
            </a:r>
            <a:r>
              <a:rPr lang="en-US" altLang="zh-TW" dirty="0" smtClean="0"/>
              <a:t>, …. ,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3.2</a:t>
            </a:r>
            <a:r>
              <a:rPr lang="en-US" altLang="zh-TW" dirty="0" smtClean="0"/>
              <a:t>,  ...</a:t>
            </a:r>
            <a:endParaRPr lang="zh-TW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33264" y="5723964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1.3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2.9</a:t>
            </a:r>
            <a:r>
              <a:rPr lang="en-US" altLang="zh-TW" dirty="0" smtClean="0"/>
              <a:t>, …. ,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4.8 </a:t>
            </a:r>
            <a:r>
              <a:rPr lang="en-US" altLang="zh-TW" dirty="0" smtClean="0"/>
              <a:t>, … </a:t>
            </a:r>
            <a:endParaRPr lang="zh-TW" alt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33264" y="6084004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1.4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3.1</a:t>
            </a:r>
            <a:r>
              <a:rPr lang="en-US" altLang="zh-TW" dirty="0" smtClean="0"/>
              <a:t>, …. ,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3.4 </a:t>
            </a:r>
            <a:r>
              <a:rPr lang="en-US" altLang="zh-TW" dirty="0" smtClean="0"/>
              <a:t>, … </a:t>
            </a:r>
            <a:endParaRPr lang="zh-TW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13384" y="4941168"/>
            <a:ext cx="461665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dirty="0" smtClean="0"/>
              <a:t>…..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71800" y="3501008"/>
            <a:ext cx="360040" cy="2952328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Arc 32"/>
          <p:cNvSpPr/>
          <p:nvPr/>
        </p:nvSpPr>
        <p:spPr>
          <a:xfrm>
            <a:off x="2817440" y="3284984"/>
            <a:ext cx="2952328" cy="1080120"/>
          </a:xfrm>
          <a:prstGeom prst="arc">
            <a:avLst>
              <a:gd name="adj1" fmla="val 11509849"/>
              <a:gd name="adj2" fmla="val 2088912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Left Bracket 34"/>
          <p:cNvSpPr/>
          <p:nvPr/>
        </p:nvSpPr>
        <p:spPr>
          <a:xfrm>
            <a:off x="1331640" y="3717032"/>
            <a:ext cx="72008" cy="266429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Right Bracket 35"/>
          <p:cNvSpPr/>
          <p:nvPr/>
        </p:nvSpPr>
        <p:spPr>
          <a:xfrm>
            <a:off x="3275856" y="3717032"/>
            <a:ext cx="72008" cy="273630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3778" name="Picture 2" descr="http://cfile8.uf.tistory.com/image/257DDF35514C692E232B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29200"/>
            <a:ext cx="3960440" cy="147586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-15076" y="4725144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 samples</a:t>
            </a:r>
          </a:p>
          <a:p>
            <a:r>
              <a:rPr lang="en-US" altLang="zh-TW" dirty="0" smtClean="0"/>
              <a:t>without </a:t>
            </a:r>
            <a:br>
              <a:rPr lang="en-US" altLang="zh-TW" dirty="0" smtClean="0"/>
            </a:br>
            <a:r>
              <a:rPr lang="en-US" altLang="zh-TW" dirty="0" smtClean="0"/>
              <a:t>conditions</a:t>
            </a:r>
            <a:endParaRPr lang="zh-TW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41108" y="644404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 features</a:t>
            </a:r>
            <a:endParaRPr lang="zh-TW" alt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724128" y="3070701"/>
            <a:ext cx="2664296" cy="1870467"/>
            <a:chOff x="5724128" y="3070701"/>
            <a:chExt cx="2664296" cy="187046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940152" y="4221088"/>
              <a:ext cx="64807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940152" y="3789040"/>
              <a:ext cx="0" cy="115212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588224" y="3789040"/>
              <a:ext cx="0" cy="115212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724128" y="3070701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Testing the statistical significance of clusters</a:t>
              </a:r>
              <a:endParaRPr lang="zh-TW" alt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9512" y="1268760"/>
            <a:ext cx="8597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Estimating the correct number of clusters is challenging for a routine user. 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89992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Bayesian Mixture Model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31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381328"/>
            <a:ext cx="2895600" cy="244475"/>
          </a:xfrm>
        </p:spPr>
        <p:txBody>
          <a:bodyPr/>
          <a:lstStyle/>
          <a:p>
            <a:r>
              <a:rPr lang="en-US" altLang="zh-TW" sz="1400" dirty="0"/>
              <a:t>Frank </a:t>
            </a:r>
            <a:r>
              <a:rPr lang="en-US" altLang="zh-TW" sz="1400" dirty="0" smtClean="0"/>
              <a:t>Wood  </a:t>
            </a:r>
            <a:r>
              <a:rPr lang="en-US" altLang="zh-TW" sz="1400" dirty="0"/>
              <a:t>fwood@cs.brown.edu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248400" y="1988840"/>
            <a:ext cx="1676400" cy="762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4400" dirty="0" smtClean="0"/>
              <a:t>P(C)</a:t>
            </a:r>
            <a:endParaRPr lang="zh-TW" altLang="en-US" sz="44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14800" y="198884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4400" dirty="0" smtClean="0"/>
              <a:t>P(   |C)</a:t>
            </a:r>
            <a:endParaRPr lang="zh-TW" altLang="en-US" sz="4400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371600" y="1988840"/>
            <a:ext cx="2133600" cy="7620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4400" dirty="0" smtClean="0"/>
              <a:t>P(C|   )</a:t>
            </a:r>
            <a:endParaRPr lang="zh-TW" altLang="en-US" sz="4400" dirty="0"/>
          </a:p>
        </p:txBody>
      </p:sp>
      <p:sp>
        <p:nvSpPr>
          <p:cNvPr id="9" name="AutoShape 12"/>
          <p:cNvSpPr>
            <a:spLocks/>
          </p:cNvSpPr>
          <p:nvPr/>
        </p:nvSpPr>
        <p:spPr bwMode="auto">
          <a:xfrm>
            <a:off x="381000" y="3208040"/>
            <a:ext cx="1447800" cy="419100"/>
          </a:xfrm>
          <a:prstGeom prst="borderCallout1">
            <a:avLst>
              <a:gd name="adj1" fmla="val 27273"/>
              <a:gd name="adj2" fmla="val 105264"/>
              <a:gd name="adj3" fmla="val -91667"/>
              <a:gd name="adj4" fmla="val 16842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>
                <a:ea typeface="新細明體" charset="-120"/>
              </a:rPr>
              <a:t>Posterior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5257800" y="3208040"/>
            <a:ext cx="1447800" cy="419100"/>
          </a:xfrm>
          <a:prstGeom prst="borderCallout1">
            <a:avLst>
              <a:gd name="adj1" fmla="val 27273"/>
              <a:gd name="adj2" fmla="val 105264"/>
              <a:gd name="adj3" fmla="val -97347"/>
              <a:gd name="adj4" fmla="val 1597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>
                <a:ea typeface="新細明體" charset="-120"/>
              </a:rPr>
              <a:t>Prior</a:t>
            </a:r>
          </a:p>
        </p:txBody>
      </p:sp>
      <p:sp>
        <p:nvSpPr>
          <p:cNvPr id="11" name="AutoShape 14"/>
          <p:cNvSpPr>
            <a:spLocks/>
          </p:cNvSpPr>
          <p:nvPr/>
        </p:nvSpPr>
        <p:spPr bwMode="auto">
          <a:xfrm>
            <a:off x="2971800" y="3208040"/>
            <a:ext cx="1447800" cy="419100"/>
          </a:xfrm>
          <a:prstGeom prst="borderCallout1">
            <a:avLst>
              <a:gd name="adj1" fmla="val 27273"/>
              <a:gd name="adj2" fmla="val 105264"/>
              <a:gd name="adj3" fmla="val -101514"/>
              <a:gd name="adj4" fmla="val 1630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>
                <a:ea typeface="新細明體" charset="-120"/>
              </a:rPr>
              <a:t>Likelihood</a:t>
            </a:r>
          </a:p>
        </p:txBody>
      </p:sp>
      <p:pic>
        <p:nvPicPr>
          <p:cNvPr id="13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42724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241925" y="3777953"/>
            <a:ext cx="100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ea typeface="新細明體" charset="-120"/>
              </a:rPr>
              <a:t>= model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257800" y="4503440"/>
            <a:ext cx="3897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charset="-120"/>
              </a:rPr>
              <a:t>= observations / </a:t>
            </a:r>
            <a:r>
              <a:rPr lang="en-US" altLang="zh-TW" dirty="0" smtClean="0">
                <a:ea typeface="新細明體" charset="-120"/>
              </a:rPr>
              <a:t>expression features</a:t>
            </a:r>
            <a:endParaRPr lang="en-US" altLang="zh-TW" dirty="0">
              <a:ea typeface="新細明體" charset="-120"/>
            </a:endParaRPr>
          </a:p>
        </p:txBody>
      </p:sp>
      <p:pic>
        <p:nvPicPr>
          <p:cNvPr id="16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13" r="58210" b="5502"/>
          <a:stretch>
            <a:fillRect/>
          </a:stretch>
        </p:blipFill>
        <p:spPr bwMode="auto">
          <a:xfrm>
            <a:off x="3635896" y="2132856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5938" y="21903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0692" y="21903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572000" y="357301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/>
              <a:t>C</a:t>
            </a:r>
            <a:endParaRPr lang="zh-TW" altLang="en-US" sz="4400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475656" y="52292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4400" dirty="0" smtClean="0"/>
              <a:t>P(   |C)</a:t>
            </a:r>
            <a:endParaRPr lang="zh-TW" altLang="en-US" sz="4400" dirty="0"/>
          </a:p>
        </p:txBody>
      </p:sp>
      <p:pic>
        <p:nvPicPr>
          <p:cNvPr id="21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420072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851920" y="5229200"/>
            <a:ext cx="470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= Gaussian (   | </a:t>
            </a:r>
            <a:r>
              <a:rPr lang="el-GR" altLang="zh-TW" sz="4000" dirty="0" smtClean="0">
                <a:latin typeface="新細明體"/>
                <a:ea typeface="新細明體"/>
              </a:rPr>
              <a:t>θ</a:t>
            </a:r>
            <a:r>
              <a:rPr lang="en-US" altLang="zh-TW" sz="4000" baseline="-25000" dirty="0" smtClean="0">
                <a:latin typeface="新細明體"/>
                <a:ea typeface="新細明體"/>
              </a:rPr>
              <a:t>c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373216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chinese-restaurant-process"/>
          <p:cNvPicPr>
            <a:picLocks noChangeAspect="1" noChangeArrowheads="1"/>
          </p:cNvPicPr>
          <p:nvPr/>
        </p:nvPicPr>
        <p:blipFill>
          <a:blip r:embed="rId3" cstate="print"/>
          <a:srcRect b="49368"/>
          <a:stretch>
            <a:fillRect/>
          </a:stretch>
        </p:blipFill>
        <p:spPr bwMode="auto">
          <a:xfrm>
            <a:off x="766142" y="2060848"/>
            <a:ext cx="7334250" cy="20882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1066800"/>
          </a:xfrm>
        </p:spPr>
        <p:txBody>
          <a:bodyPr/>
          <a:lstStyle/>
          <a:p>
            <a:r>
              <a:rPr lang="en-US" altLang="zh-TW" sz="4400" dirty="0" smtClean="0"/>
              <a:t>The Prior Probability </a:t>
            </a:r>
            <a:br>
              <a:rPr lang="en-US" altLang="zh-TW" sz="4400" dirty="0" smtClean="0"/>
            </a:br>
            <a:endParaRPr lang="zh-TW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32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221088"/>
            <a:ext cx="821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instances of a feature are like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customers in a Chinese restaurant ……..</a:t>
            </a:r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858" y="479715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For every costumer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,</a:t>
            </a:r>
            <a:endParaRPr lang="zh-TW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206" y="5229200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probability that the costumer 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sits at</a:t>
            </a:r>
            <a:br>
              <a:rPr lang="en-US" altLang="zh-TW" dirty="0" smtClean="0"/>
            </a:br>
            <a:r>
              <a:rPr lang="en-US" altLang="zh-TW" dirty="0" smtClean="0"/>
              <a:t>table </a:t>
            </a:r>
            <a:r>
              <a:rPr lang="en-US" altLang="zh-TW" i="1" dirty="0" smtClean="0"/>
              <a:t>j </a:t>
            </a:r>
            <a:r>
              <a:rPr lang="en-US" altLang="zh-TW" dirty="0" smtClean="0"/>
              <a:t>is </a:t>
            </a:r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7702" y="5229200"/>
            <a:ext cx="396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probability that the costumer 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sits at a new table is</a:t>
            </a:r>
            <a:endParaRPr lang="zh-TW" alt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0112" y="764704"/>
            <a:ext cx="1440160" cy="762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4400" dirty="0" smtClean="0"/>
              <a:t>P(C)</a:t>
            </a:r>
            <a:endParaRPr lang="zh-TW" alt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5989" y="1743199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</a:rPr>
              <a:t>Chinese Restaurant Process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 l="35321" t="47246" r="53429" b="42674"/>
          <a:stretch>
            <a:fillRect/>
          </a:stretch>
        </p:blipFill>
        <p:spPr bwMode="auto">
          <a:xfrm>
            <a:off x="1691680" y="5805264"/>
            <a:ext cx="1800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 l="35150" t="79520" r="53600" b="9680"/>
          <a:stretch>
            <a:fillRect/>
          </a:stretch>
        </p:blipFill>
        <p:spPr bwMode="auto">
          <a:xfrm>
            <a:off x="6516216" y="5805264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5976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Background Noise Estimation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33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 cstate="print"/>
          <a:srcRect l="16438" t="17320" r="62406" b="20000"/>
          <a:stretch>
            <a:fillRect/>
          </a:stretch>
        </p:blipFill>
        <p:spPr bwMode="auto">
          <a:xfrm>
            <a:off x="1907704" y="1268760"/>
            <a:ext cx="5616624" cy="504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 rot="2158841">
            <a:off x="2637300" y="1735774"/>
            <a:ext cx="3981165" cy="132521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1988840"/>
            <a:ext cx="193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 DE features</a:t>
            </a:r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644404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Mean (</a:t>
            </a:r>
            <a:r>
              <a:rPr lang="el-GR" altLang="zh-TW" dirty="0" smtClean="0">
                <a:latin typeface="新細明體"/>
                <a:ea typeface="新細明體"/>
              </a:rPr>
              <a:t>μ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314096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CV</a:t>
            </a:r>
            <a:r>
              <a:rPr lang="en-US" altLang="zh-TW" baseline="30000" dirty="0" smtClean="0"/>
              <a:t>2</a:t>
            </a:r>
          </a:p>
          <a:p>
            <a:r>
              <a:rPr lang="en-US" altLang="zh-TW" dirty="0" smtClean="0">
                <a:latin typeface="細明體" pitchFamily="49" charset="-120"/>
                <a:ea typeface="細明體" pitchFamily="49" charset="-120"/>
              </a:rPr>
              <a:t>(</a:t>
            </a:r>
            <a:r>
              <a:rPr lang="el-GR" altLang="zh-TW" dirty="0" smtClean="0">
                <a:latin typeface="細明體" pitchFamily="49" charset="-120"/>
                <a:ea typeface="細明體" pitchFamily="49" charset="-120"/>
              </a:rPr>
              <a:t>σ</a:t>
            </a:r>
            <a:r>
              <a:rPr lang="en-US" altLang="zh-TW" baseline="30000" dirty="0" smtClean="0">
                <a:latin typeface="細明體" pitchFamily="49" charset="-120"/>
                <a:ea typeface="細明體" pitchFamily="49" charset="-120"/>
              </a:rPr>
              <a:t>2</a:t>
            </a:r>
            <a:r>
              <a:rPr lang="el-GR" altLang="zh-TW" dirty="0" smtClean="0">
                <a:latin typeface="細明體" pitchFamily="49" charset="-120"/>
                <a:ea typeface="細明體" pitchFamily="49" charset="-120"/>
              </a:rPr>
              <a:t> </a:t>
            </a:r>
            <a:r>
              <a:rPr lang="en-US" altLang="zh-TW" dirty="0" smtClean="0">
                <a:latin typeface="細明體" pitchFamily="49" charset="-120"/>
                <a:ea typeface="細明體" pitchFamily="49" charset="-120"/>
              </a:rPr>
              <a:t>/</a:t>
            </a:r>
            <a:r>
              <a:rPr lang="el-GR" altLang="zh-TW" dirty="0" smtClean="0">
                <a:latin typeface="細明體" pitchFamily="49" charset="-120"/>
                <a:ea typeface="細明體" pitchFamily="49" charset="-120"/>
              </a:rPr>
              <a:t>μ</a:t>
            </a:r>
            <a:r>
              <a:rPr lang="en-US" altLang="zh-TW" baseline="30000" dirty="0" smtClean="0">
                <a:latin typeface="細明體" pitchFamily="49" charset="-120"/>
                <a:ea typeface="細明體" pitchFamily="49" charset="-120"/>
              </a:rPr>
              <a:t>2</a:t>
            </a:r>
            <a:r>
              <a:rPr lang="en-US" altLang="zh-TW" dirty="0" smtClean="0">
                <a:latin typeface="細明體" pitchFamily="49" charset="-120"/>
                <a:ea typeface="細明體" pitchFamily="49" charset="-120"/>
              </a:rPr>
              <a:t>)</a:t>
            </a:r>
            <a:endParaRPr lang="zh-TW" altLang="en-US" baseline="300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3933056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CV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=</a:t>
            </a:r>
            <a:r>
              <a:rPr lang="en-US" altLang="zh-TW" dirty="0" err="1" smtClean="0">
                <a:solidFill>
                  <a:srgbClr val="FF0000"/>
                </a:solidFill>
              </a:rPr>
              <a:t>a+b</a:t>
            </a:r>
            <a:r>
              <a:rPr lang="en-US" altLang="zh-TW" dirty="0" smtClean="0">
                <a:solidFill>
                  <a:srgbClr val="FF0000"/>
                </a:solidFill>
              </a:rPr>
              <a:t>(1/</a:t>
            </a:r>
            <a:r>
              <a:rPr lang="el-GR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 μ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008" y="2852936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Experimental Results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34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562000"/>
            <a:ext cx="8229600" cy="1066800"/>
          </a:xfrm>
        </p:spPr>
        <p:txBody>
          <a:bodyPr/>
          <a:lstStyle/>
          <a:p>
            <a:r>
              <a:rPr lang="en-US" altLang="zh-TW" sz="3200" dirty="0" smtClean="0"/>
              <a:t>Simulation Experiments (Standard RNA-</a:t>
            </a:r>
            <a:r>
              <a:rPr lang="en-US" altLang="zh-TW" sz="3200" dirty="0" err="1" smtClean="0"/>
              <a:t>Seq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35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478838" cy="5112568"/>
          </a:xfrm>
        </p:spPr>
        <p:txBody>
          <a:bodyPr/>
          <a:lstStyle/>
          <a:p>
            <a:r>
              <a:rPr lang="en-US" altLang="zh-TW" sz="2400" dirty="0" smtClean="0"/>
              <a:t>Simulating standard RNA-</a:t>
            </a:r>
            <a:r>
              <a:rPr lang="en-US" altLang="zh-TW" sz="2400" dirty="0" err="1" smtClean="0"/>
              <a:t>Seq</a:t>
            </a:r>
            <a:r>
              <a:rPr lang="en-US" altLang="zh-TW" sz="2400" dirty="0" smtClean="0"/>
              <a:t> data using hg38 human reference genome sequences </a:t>
            </a:r>
          </a:p>
          <a:p>
            <a:pPr lvl="1"/>
            <a:r>
              <a:rPr lang="en-US" altLang="zh-TW" sz="2400" dirty="0" smtClean="0"/>
              <a:t>The numbers of reads mapped to transcripts from the same condition follow a negative binomial distribution</a:t>
            </a:r>
          </a:p>
          <a:p>
            <a:r>
              <a:rPr lang="en-US" altLang="zh-TW" sz="2400" dirty="0" smtClean="0"/>
              <a:t>Assessment metrics</a:t>
            </a:r>
          </a:p>
          <a:p>
            <a:pPr lvl="1"/>
            <a:r>
              <a:rPr lang="en-US" altLang="zh-TW" sz="2400" dirty="0" smtClean="0"/>
              <a:t>PRE: precision</a:t>
            </a:r>
          </a:p>
          <a:p>
            <a:pPr lvl="1"/>
            <a:r>
              <a:rPr lang="en-US" altLang="zh-TW" sz="2400" dirty="0" smtClean="0"/>
              <a:t>REC: recall (sensitivity)</a:t>
            </a:r>
          </a:p>
          <a:p>
            <a:pPr lvl="1"/>
            <a:r>
              <a:rPr lang="en-US" altLang="zh-TW" sz="2400" dirty="0" err="1" smtClean="0"/>
              <a:t>AUC</a:t>
            </a:r>
            <a:r>
              <a:rPr lang="en-US" altLang="zh-TW" sz="2400" baseline="-25000" dirty="0" err="1" smtClean="0"/>
              <a:t>pr</a:t>
            </a:r>
            <a:r>
              <a:rPr lang="en-US" altLang="zh-TW" sz="2400" dirty="0" smtClean="0"/>
              <a:t>: the area under precision-recall curve</a:t>
            </a:r>
          </a:p>
          <a:p>
            <a:pPr lvl="2"/>
            <a:r>
              <a:rPr lang="en-US" altLang="zh-TW" dirty="0">
                <a:solidFill>
                  <a:schemeClr val="tx2"/>
                </a:solidFill>
                <a:ea typeface="+mj-ea"/>
                <a:cs typeface="微軟正黑體"/>
              </a:rPr>
              <a:t>More sensitive for imbalanced data</a:t>
            </a:r>
          </a:p>
          <a:p>
            <a:r>
              <a:rPr lang="en-US" altLang="zh-TW" sz="2400" dirty="0"/>
              <a:t>M</a:t>
            </a:r>
            <a:r>
              <a:rPr lang="en-US" altLang="zh-TW" sz="2400" dirty="0" smtClean="0"/>
              <a:t>ultiple conditions  </a:t>
            </a:r>
          </a:p>
          <a:p>
            <a:pPr lvl="1"/>
            <a:r>
              <a:rPr lang="en-US" altLang="zh-TW" sz="2400" dirty="0" smtClean="0"/>
              <a:t>Two conditions </a:t>
            </a:r>
          </a:p>
          <a:p>
            <a:pPr lvl="1"/>
            <a:r>
              <a:rPr lang="en-US" altLang="zh-TW" sz="2400" dirty="0" smtClean="0"/>
              <a:t>Three or more conditions  </a:t>
            </a:r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32656"/>
            <a:ext cx="8229600" cy="1066800"/>
          </a:xfrm>
        </p:spPr>
        <p:txBody>
          <a:bodyPr/>
          <a:lstStyle/>
          <a:p>
            <a:r>
              <a:rPr lang="en-US" altLang="zh-TW" sz="3600" dirty="0" smtClean="0"/>
              <a:t>Simulated Data from Two Conditions</a:t>
            </a:r>
            <a:endParaRPr lang="zh-TW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36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5" name="Picture 4" descr="f1.png"/>
          <p:cNvPicPr>
            <a:picLocks noChangeAspect="1"/>
          </p:cNvPicPr>
          <p:nvPr/>
        </p:nvPicPr>
        <p:blipFill>
          <a:blip r:embed="rId2" cstate="print"/>
          <a:srcRect t="5093" r="33463" b="49645"/>
          <a:stretch>
            <a:fillRect/>
          </a:stretch>
        </p:blipFill>
        <p:spPr>
          <a:xfrm>
            <a:off x="444935" y="3429000"/>
            <a:ext cx="8231521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2768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 3091 genes with FPKM values &gt; 1.0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 10 % genes have DE transcripts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 5% genes contain outlier expression features across input samples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40" y="1484784"/>
            <a:ext cx="9684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SDEAP achieves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better accuracy scores on data from </a:t>
            </a:r>
            <a:b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binary conditions</a:t>
            </a:r>
          </a:p>
          <a:p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23312" cy="1066800"/>
          </a:xfrm>
        </p:spPr>
        <p:txBody>
          <a:bodyPr/>
          <a:lstStyle/>
          <a:p>
            <a:r>
              <a:rPr lang="en-US" altLang="zh-TW" sz="3200" dirty="0" smtClean="0"/>
              <a:t>Simulated Data from Three or More Conditions</a:t>
            </a:r>
            <a:endParaRPr lang="zh-TW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37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6" name="Picture 5" descr="f1.png"/>
          <p:cNvPicPr>
            <a:picLocks noChangeAspect="1"/>
          </p:cNvPicPr>
          <p:nvPr/>
        </p:nvPicPr>
        <p:blipFill>
          <a:blip r:embed="rId2" cstate="print"/>
          <a:srcRect t="54082" r="29525"/>
          <a:stretch>
            <a:fillRect/>
          </a:stretch>
        </p:blipFill>
        <p:spPr>
          <a:xfrm>
            <a:off x="683568" y="3602567"/>
            <a:ext cx="7560840" cy="2850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5176" y="2348880"/>
            <a:ext cx="4512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3 conditions :  (1,4)              ( 1, 4, </a:t>
            </a:r>
            <a:r>
              <a:rPr lang="en-US" altLang="zh-TW" sz="2000" dirty="0" smtClean="0">
                <a:solidFill>
                  <a:srgbClr val="FF0000"/>
                </a:solidFill>
              </a:rPr>
              <a:t>2.5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45176" y="2780928"/>
            <a:ext cx="5795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5 conditions : ( 1, 4, </a:t>
            </a:r>
            <a:r>
              <a:rPr lang="en-US" altLang="zh-TW" sz="2000" dirty="0" smtClean="0">
                <a:solidFill>
                  <a:srgbClr val="FF0000"/>
                </a:solidFill>
              </a:rPr>
              <a:t>2.5</a:t>
            </a:r>
            <a:r>
              <a:rPr lang="en-US" altLang="zh-TW" sz="2000" dirty="0" smtClean="0"/>
              <a:t>)      ( 1, 4, </a:t>
            </a:r>
            <a:r>
              <a:rPr lang="en-US" altLang="zh-TW" sz="2000" dirty="0" smtClean="0">
                <a:solidFill>
                  <a:srgbClr val="FF0000"/>
                </a:solidFill>
              </a:rPr>
              <a:t>2.5, </a:t>
            </a:r>
            <a:r>
              <a:rPr lang="en-US" altLang="zh-TW" sz="2000" dirty="0" smtClean="0">
                <a:solidFill>
                  <a:srgbClr val="92D050"/>
                </a:solidFill>
              </a:rPr>
              <a:t>1.75, </a:t>
            </a:r>
            <a:r>
              <a:rPr lang="en-US" altLang="zh-TW" sz="2000" dirty="0" smtClean="0">
                <a:solidFill>
                  <a:schemeClr val="bg2">
                    <a:lumMod val="50000"/>
                  </a:schemeClr>
                </a:solidFill>
              </a:rPr>
              <a:t>3.25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4860032" y="249289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SDEAP outperforms DEXUS on data from 3 or more conditions</a:t>
            </a:r>
          </a:p>
          <a:p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860032" y="292494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38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816" y="476672"/>
            <a:ext cx="9741768" cy="1066800"/>
          </a:xfrm>
        </p:spPr>
        <p:txBody>
          <a:bodyPr/>
          <a:lstStyle/>
          <a:p>
            <a:r>
              <a:rPr lang="en-US" altLang="zh-TW" sz="3200" dirty="0" smtClean="0"/>
              <a:t>Simulation Experiments (Single Cell RNA-</a:t>
            </a:r>
            <a:r>
              <a:rPr lang="en-US" altLang="zh-TW" sz="3200" dirty="0" err="1" smtClean="0"/>
              <a:t>Seq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320480"/>
          </a:xfrm>
        </p:spPr>
        <p:txBody>
          <a:bodyPr/>
          <a:lstStyle/>
          <a:p>
            <a:r>
              <a:rPr lang="en-US" altLang="zh-TW" dirty="0" smtClean="0"/>
              <a:t>Due to low volume of transcripts in an individual cell, the expression of transcripts may fail to be detected in some replicates (</a:t>
            </a:r>
            <a:r>
              <a:rPr lang="en-US" altLang="zh-TW" b="1" dirty="0" smtClean="0"/>
              <a:t>dropout events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Single cell RNA-</a:t>
            </a:r>
            <a:r>
              <a:rPr lang="en-US" altLang="zh-TW" dirty="0" err="1" smtClean="0"/>
              <a:t>Seq</a:t>
            </a:r>
            <a:r>
              <a:rPr lang="en-US" altLang="zh-TW" dirty="0" smtClean="0"/>
              <a:t> data have high dispersion rates</a:t>
            </a:r>
          </a:p>
          <a:p>
            <a:r>
              <a:rPr lang="en-US" altLang="zh-TW" dirty="0" smtClean="0"/>
              <a:t>Very noisy data</a:t>
            </a:r>
            <a:endParaRPr lang="zh-TW" altLang="en-US" dirty="0"/>
          </a:p>
        </p:txBody>
      </p:sp>
      <p:pic>
        <p:nvPicPr>
          <p:cNvPr id="13" name="Picture 12" descr="f2.png"/>
          <p:cNvPicPr>
            <a:picLocks noChangeAspect="1"/>
          </p:cNvPicPr>
          <p:nvPr/>
        </p:nvPicPr>
        <p:blipFill>
          <a:blip r:embed="rId2" cstate="print"/>
          <a:srcRect t="10900" r="30701"/>
          <a:stretch>
            <a:fillRect/>
          </a:stretch>
        </p:blipFill>
        <p:spPr>
          <a:xfrm>
            <a:off x="683568" y="3810746"/>
            <a:ext cx="7693245" cy="2858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Gene Expression</a:t>
            </a:r>
            <a:endParaRPr lang="zh-TW" altLang="en-US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23850" y="1340768"/>
            <a:ext cx="8208590" cy="4680421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Gene Expression </a:t>
            </a:r>
          </a:p>
          <a:p>
            <a:pPr lvl="1" eaLnBrk="1" hangingPunct="1"/>
            <a:r>
              <a:rPr lang="en-US" altLang="zh-TW" dirty="0" smtClean="0"/>
              <a:t>The synthesis of a </a:t>
            </a:r>
          </a:p>
          <a:p>
            <a:pPr lvl="1" eaLnBrk="1" hangingPunct="1">
              <a:buFont typeface="Georgia" pitchFamily="18" charset="0"/>
              <a:buNone/>
            </a:pPr>
            <a:r>
              <a:rPr lang="en-US" altLang="zh-TW" dirty="0" smtClean="0"/>
              <a:t>   functional gene product </a:t>
            </a:r>
          </a:p>
          <a:p>
            <a:pPr lvl="1" eaLnBrk="1" hangingPunct="1">
              <a:buFont typeface="Georgia" pitchFamily="18" charset="0"/>
              <a:buNone/>
            </a:pPr>
            <a:r>
              <a:rPr lang="en-US" altLang="zh-TW" dirty="0" smtClean="0"/>
              <a:t>   (</a:t>
            </a:r>
            <a:r>
              <a:rPr lang="en-US" altLang="zh-TW" i="1" dirty="0" smtClean="0"/>
              <a:t>i.e.</a:t>
            </a:r>
            <a:r>
              <a:rPr lang="en-US" altLang="zh-TW" dirty="0" smtClean="0"/>
              <a:t>, RNA or protein).</a:t>
            </a:r>
          </a:p>
          <a:p>
            <a:pPr lvl="1" eaLnBrk="1" hangingPunct="1">
              <a:buFont typeface="Georgia" pitchFamily="18" charset="0"/>
              <a:buNone/>
            </a:pPr>
            <a:endParaRPr lang="en-US" altLang="zh-TW" dirty="0" smtClean="0"/>
          </a:p>
          <a:p>
            <a:pPr lvl="1" eaLnBrk="1" hangingPunct="1">
              <a:buFont typeface="Georgia" pitchFamily="18" charset="0"/>
              <a:buNone/>
            </a:pPr>
            <a:endParaRPr lang="en-US" altLang="zh-TW" dirty="0" smtClean="0"/>
          </a:p>
          <a:p>
            <a:pPr eaLnBrk="1" hangingPunct="1"/>
            <a:r>
              <a:rPr lang="en-US" altLang="zh-TW" dirty="0" smtClean="0"/>
              <a:t>Measuring Expression Levels of Genes             (i.e., abundance of RNAs)</a:t>
            </a:r>
          </a:p>
          <a:p>
            <a:pPr lvl="1" eaLnBrk="1" hangingPunct="1"/>
            <a:r>
              <a:rPr lang="en-US" altLang="zh-TW" sz="2400" dirty="0" smtClean="0"/>
              <a:t>Microarrays and RNA-Seq.</a:t>
            </a:r>
          </a:p>
          <a:p>
            <a:pPr lvl="1" eaLnBrk="1" hangingPunct="1"/>
            <a:r>
              <a:rPr lang="en-US" altLang="zh-TW" sz="2400" dirty="0" smtClean="0"/>
              <a:t>RNA-</a:t>
            </a:r>
            <a:r>
              <a:rPr lang="en-US" altLang="zh-TW" sz="2400" dirty="0" err="1" smtClean="0"/>
              <a:t>Seq</a:t>
            </a:r>
            <a:r>
              <a:rPr lang="en-US" altLang="zh-TW" sz="2400" dirty="0" smtClean="0"/>
              <a:t> has been increasingly used because of its         high reproducibility and sensitivity.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0825" y="6165850"/>
            <a:ext cx="8604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 err="1">
                <a:latin typeface="Georgia" pitchFamily="18" charset="0"/>
              </a:rPr>
              <a:t>Mortazavi</a:t>
            </a:r>
            <a:r>
              <a:rPr lang="en-US" altLang="zh-TW" sz="1200" dirty="0">
                <a:latin typeface="Georgia" pitchFamily="18" charset="0"/>
              </a:rPr>
              <a:t> et al. (2008) Mapping and quantifying mammalian transcriptomes by RNA-Seq. Nature Methods 5, </a:t>
            </a:r>
            <a:r>
              <a:rPr lang="en-US" altLang="zh-TW" sz="1200" dirty="0" smtClean="0">
                <a:latin typeface="Georgia" pitchFamily="18" charset="0"/>
              </a:rPr>
              <a:t>621-8</a:t>
            </a:r>
            <a:endParaRPr lang="zh-TW" altLang="en-US" sz="1200" dirty="0">
              <a:latin typeface="Georgia" pitchFamily="18" charset="0"/>
            </a:endParaRPr>
          </a:p>
        </p:txBody>
      </p:sp>
      <p:sp>
        <p:nvSpPr>
          <p:cNvPr id="18436" name="Slide Number Placeholder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2E9BC-B1FA-4B77-8C21-8B731C03508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r>
              <a:rPr lang="en-US" altLang="zh-TW" dirty="0" smtClean="0"/>
              <a:t>/43</a:t>
            </a:r>
            <a:endParaRPr lang="en-US" altLang="zh-TW" dirty="0"/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250825" y="6400800"/>
            <a:ext cx="821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dirty="0" err="1">
                <a:latin typeface="Georgia" pitchFamily="18" charset="0"/>
              </a:rPr>
              <a:t>Marioni</a:t>
            </a:r>
            <a:r>
              <a:rPr lang="en-US" altLang="zh-TW" sz="1200" dirty="0">
                <a:latin typeface="Georgia" pitchFamily="18" charset="0"/>
              </a:rPr>
              <a:t>  et al. (2008) </a:t>
            </a:r>
            <a:r>
              <a:rPr lang="en-US" altLang="zh-TW" sz="1200" dirty="0" err="1">
                <a:latin typeface="Georgia" pitchFamily="18" charset="0"/>
              </a:rPr>
              <a:t>Rna-seq</a:t>
            </a:r>
            <a:r>
              <a:rPr lang="en-US" altLang="zh-TW" sz="1200" dirty="0">
                <a:latin typeface="Georgia" pitchFamily="18" charset="0"/>
              </a:rPr>
              <a:t>: an assessment of technical reproducibility and comparison with gene expression arrays. </a:t>
            </a:r>
          </a:p>
          <a:p>
            <a:r>
              <a:rPr lang="en-US" altLang="zh-TW" sz="1200" dirty="0">
                <a:latin typeface="Georgia" pitchFamily="18" charset="0"/>
              </a:rPr>
              <a:t>Genome Res 18(9), </a:t>
            </a:r>
            <a:r>
              <a:rPr lang="en-US" altLang="zh-TW" sz="1200" dirty="0" smtClean="0">
                <a:latin typeface="Georgia" pitchFamily="18" charset="0"/>
              </a:rPr>
              <a:t>1509–17</a:t>
            </a:r>
            <a:endParaRPr lang="zh-TW" altLang="en-US" sz="1200" dirty="0">
              <a:latin typeface="Georgia" pitchFamily="18" charset="0"/>
            </a:endParaRPr>
          </a:p>
        </p:txBody>
      </p:sp>
      <p:pic>
        <p:nvPicPr>
          <p:cNvPr id="18438" name="Picture 7" descr="Central Dogma of Molecular Biochemistry with Enzy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764704"/>
            <a:ext cx="2438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9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066800"/>
          </a:xfrm>
        </p:spPr>
        <p:txBody>
          <a:bodyPr/>
          <a:lstStyle/>
          <a:p>
            <a:r>
              <a:rPr lang="en-US" altLang="zh-TW" sz="3600" dirty="0" smtClean="0"/>
              <a:t>With or Without Known </a:t>
            </a:r>
            <a:r>
              <a:rPr lang="en-US" altLang="zh-TW" sz="3600" dirty="0"/>
              <a:t>C</a:t>
            </a:r>
            <a:r>
              <a:rPr lang="en-US" altLang="zh-TW" sz="3600" dirty="0" smtClean="0"/>
              <a:t>onditions</a:t>
            </a:r>
            <a:endParaRPr lang="zh-TW" altLang="en-US" sz="3600" dirty="0"/>
          </a:p>
        </p:txBody>
      </p:sp>
      <p:pic>
        <p:nvPicPr>
          <p:cNvPr id="5" name="Content Placeholder 4" descr="s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759871"/>
            <a:ext cx="8544353" cy="39094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39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When the data are not highly imbalanced, there is no noticeable </a:t>
            </a:r>
            <a:br>
              <a:rPr lang="en-US" altLang="zh-TW" sz="2400" dirty="0" smtClean="0"/>
            </a:br>
            <a:r>
              <a:rPr lang="en-US" altLang="zh-TW" sz="2400" dirty="0" smtClean="0"/>
              <a:t>difference between the prediction accuracy of SDEAP, DESeq2, </a:t>
            </a:r>
            <a:r>
              <a:rPr lang="en-US" altLang="zh-TW" sz="2400" dirty="0" err="1" smtClean="0"/>
              <a:t>Cuffdiff</a:t>
            </a:r>
            <a:r>
              <a:rPr lang="en-US" altLang="zh-TW" sz="2400" dirty="0" smtClean="0"/>
              <a:t> 2, and </a:t>
            </a:r>
            <a:r>
              <a:rPr lang="en-US" altLang="zh-TW" sz="2400" dirty="0" err="1" smtClean="0"/>
              <a:t>edgeR</a:t>
            </a:r>
            <a:r>
              <a:rPr lang="en-US" altLang="zh-TW" sz="2400" dirty="0" smtClean="0"/>
              <a:t>. 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55492" y="2303604"/>
            <a:ext cx="3844500" cy="4077484"/>
            <a:chOff x="686054" y="0"/>
            <a:chExt cx="3844500" cy="4077484"/>
          </a:xfrm>
        </p:grpSpPr>
        <p:pic>
          <p:nvPicPr>
            <p:cNvPr id="9" name="Picture 8" descr="s.png"/>
            <p:cNvPicPr>
              <a:picLocks noChangeAspect="1"/>
            </p:cNvPicPr>
            <p:nvPr/>
          </p:nvPicPr>
          <p:blipFill>
            <a:blip r:embed="rId3" cstate="print"/>
            <a:srcRect t="916"/>
            <a:stretch>
              <a:fillRect/>
            </a:stretch>
          </p:blipFill>
          <p:spPr>
            <a:xfrm>
              <a:off x="686054" y="0"/>
              <a:ext cx="3844500" cy="392373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22360" y="89168"/>
              <a:ext cx="794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00" dirty="0" smtClean="0"/>
                <a:t>SDEAP</a:t>
              </a:r>
              <a:endParaRPr lang="zh-TW" altLang="en-US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4086" y="3708152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00" dirty="0" smtClean="0"/>
                <a:t>J=0.760</a:t>
              </a:r>
              <a:endParaRPr lang="zh-TW" altLang="en-US" sz="1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4008" y="2276632"/>
            <a:ext cx="3862000" cy="4104696"/>
            <a:chOff x="686054" y="4139960"/>
            <a:chExt cx="3862000" cy="4104696"/>
          </a:xfrm>
        </p:grpSpPr>
        <p:pic>
          <p:nvPicPr>
            <p:cNvPr id="8" name="Picture 7" descr="dexu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054" y="4139960"/>
              <a:ext cx="3862000" cy="396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20790" y="4355984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00" dirty="0" smtClean="0"/>
                <a:t>DEXUS</a:t>
              </a:r>
              <a:endParaRPr lang="zh-TW" altLang="en-US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4086" y="787532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00" dirty="0" smtClean="0"/>
                <a:t>J=0.481</a:t>
              </a:r>
              <a:endParaRPr lang="zh-TW" alt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Separating Cancer Subtypes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40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1772816"/>
            <a:ext cx="7272808" cy="666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17 standard RNA-</a:t>
            </a:r>
            <a:r>
              <a:rPr lang="en-US" altLang="zh-TW" dirty="0" err="1" smtClean="0">
                <a:solidFill>
                  <a:schemeClr val="accent6">
                    <a:lumMod val="75000"/>
                  </a:schemeClr>
                </a:solidFill>
              </a:rPr>
              <a:t>Seq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 samples from 3 subtypes of breast cancer:              HER2, TNBC and Non-TNBC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268761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SDEAP detects cancer subtypes more accurately:</a:t>
            </a:r>
          </a:p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err="1" smtClean="0">
                <a:latin typeface="+mn-lt"/>
              </a:rPr>
              <a:t>Eswaran</a:t>
            </a:r>
            <a:r>
              <a:rPr lang="en-US" altLang="zh-TW" sz="1200" dirty="0" smtClean="0">
                <a:latin typeface="+mn-lt"/>
              </a:rPr>
              <a:t>, J. et al. (2012) Transcriptomic landscape of breast cancers through mRNA sequencing. Scientific Reports 2, 264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445624" cy="1066800"/>
          </a:xfrm>
        </p:spPr>
        <p:txBody>
          <a:bodyPr/>
          <a:lstStyle/>
          <a:p>
            <a:r>
              <a:rPr lang="en-US" altLang="zh-TW" sz="3200" dirty="0" smtClean="0"/>
              <a:t>Classifying Cell-Cycle </a:t>
            </a:r>
            <a:r>
              <a:rPr lang="en-US" altLang="zh-TW" sz="3200" dirty="0"/>
              <a:t>P</a:t>
            </a:r>
            <a:r>
              <a:rPr lang="en-US" altLang="zh-TW" sz="3200" dirty="0" smtClean="0"/>
              <a:t>hases (on </a:t>
            </a:r>
            <a:r>
              <a:rPr lang="en-US" altLang="zh-TW" sz="3200" dirty="0" err="1" smtClean="0"/>
              <a:t>scRNA-Seq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41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0" y="166073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35 mouse embryonic stem (ES) cells in 3 cell-cycle phases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6455077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err="1" smtClean="0"/>
              <a:t>Sasagawa</a:t>
            </a:r>
            <a:r>
              <a:rPr lang="en-US" altLang="zh-TW" sz="1200" dirty="0" smtClean="0"/>
              <a:t>, Y. </a:t>
            </a:r>
            <a:r>
              <a:rPr lang="en-US" altLang="zh-TW" sz="1200" dirty="0"/>
              <a:t>et. al</a:t>
            </a:r>
            <a:r>
              <a:rPr lang="en-US" altLang="zh-TW" sz="1200" dirty="0" smtClean="0"/>
              <a:t>. (2014) </a:t>
            </a:r>
            <a:r>
              <a:rPr lang="en-US" altLang="zh-TW" sz="1200" dirty="0" smtClean="0">
                <a:latin typeface="+mn-lt"/>
              </a:rPr>
              <a:t>Quartz-</a:t>
            </a:r>
            <a:r>
              <a:rPr lang="en-US" altLang="zh-TW" sz="1200" dirty="0" err="1" smtClean="0">
                <a:latin typeface="+mn-lt"/>
              </a:rPr>
              <a:t>Seq</a:t>
            </a:r>
            <a:r>
              <a:rPr lang="en-US" altLang="zh-TW" sz="1200" dirty="0" smtClean="0">
                <a:latin typeface="+mn-lt"/>
              </a:rPr>
              <a:t>: a highly reproducible and sensitive single-cell RNA sequencing method, reveals </a:t>
            </a:r>
            <a:r>
              <a:rPr lang="en-US" altLang="zh-TW" sz="1200" dirty="0" err="1" smtClean="0">
                <a:latin typeface="+mn-lt"/>
              </a:rPr>
              <a:t>nongenetic</a:t>
            </a:r>
            <a:r>
              <a:rPr lang="en-US" altLang="zh-TW" sz="1200" dirty="0" smtClean="0">
                <a:latin typeface="+mn-lt"/>
              </a:rPr>
              <a:t> gene-expression heterogeneity, Genome Biology</a:t>
            </a:r>
          </a:p>
          <a:p>
            <a:endParaRPr lang="zh-TW" altLang="en-US" sz="12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47567"/>
            <a:ext cx="5635402" cy="450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51520" y="1183684"/>
            <a:ext cx="7890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SDEAP is </a:t>
            </a:r>
            <a:r>
              <a:rPr lang="en-US" altLang="zh-TW" sz="2800" dirty="0"/>
              <a:t>b</a:t>
            </a:r>
            <a:r>
              <a:rPr lang="en-US" altLang="zh-TW" sz="2800" dirty="0" smtClean="0"/>
              <a:t>etter at separating cell-cycle phases:</a:t>
            </a:r>
          </a:p>
          <a:p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424936" cy="1066800"/>
          </a:xfrm>
        </p:spPr>
        <p:txBody>
          <a:bodyPr/>
          <a:lstStyle/>
          <a:p>
            <a:r>
              <a:rPr lang="en-US" altLang="zh-TW" dirty="0" smtClean="0"/>
              <a:t>Comparison with Known Biomarkers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686800" cy="4320480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12 mouse embryonic stem (ES) cells and 12 primitive endoderm (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</a:rPr>
              <a:t>PrE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) cells </a:t>
            </a:r>
          </a:p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20 cell type specific markers have previously been manually selected based on </a:t>
            </a: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</a:rPr>
              <a:t>mutual information</a:t>
            </a:r>
          </a:p>
          <a:p>
            <a:pPr lvl="1"/>
            <a:r>
              <a:rPr lang="en-US" altLang="zh-TW" sz="2000" dirty="0" smtClean="0"/>
              <a:t>SDEAP discovered all </a:t>
            </a:r>
            <a:r>
              <a:rPr lang="en-US" altLang="zh-TW" sz="2000" dirty="0" smtClean="0">
                <a:solidFill>
                  <a:srgbClr val="FF0000"/>
                </a:solidFill>
              </a:rPr>
              <a:t>20</a:t>
            </a:r>
            <a:r>
              <a:rPr lang="en-US" altLang="zh-TW" sz="2000" dirty="0" smtClean="0"/>
              <a:t> markers when DEXUS was able to get </a:t>
            </a:r>
            <a:r>
              <a:rPr lang="en-US" altLang="zh-TW" sz="2000" dirty="0" smtClean="0">
                <a:solidFill>
                  <a:srgbClr val="FF0000"/>
                </a:solidFill>
              </a:rPr>
              <a:t>16</a:t>
            </a:r>
            <a:r>
              <a:rPr lang="en-US" altLang="zh-TW" sz="2000" dirty="0" smtClean="0"/>
              <a:t>   </a:t>
            </a:r>
          </a:p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8 PCR validated DE genes</a:t>
            </a:r>
          </a:p>
          <a:p>
            <a:pPr lvl="1"/>
            <a:r>
              <a:rPr lang="en-US" altLang="zh-TW" sz="2000" dirty="0" smtClean="0"/>
              <a:t>SDEAP predicted all of the </a:t>
            </a:r>
          </a:p>
          <a:p>
            <a:pPr lvl="1">
              <a:buNone/>
            </a:pPr>
            <a:r>
              <a:rPr lang="en-US" altLang="zh-TW" sz="2000" dirty="0" smtClean="0"/>
              <a:t>	</a:t>
            </a:r>
            <a:r>
              <a:rPr lang="en-US" altLang="zh-TW" sz="2000" dirty="0" smtClean="0">
                <a:solidFill>
                  <a:srgbClr val="FF0000"/>
                </a:solidFill>
              </a:rPr>
              <a:t>8</a:t>
            </a:r>
            <a:r>
              <a:rPr lang="en-US" altLang="zh-TW" sz="2000" dirty="0" smtClean="0"/>
              <a:t> validated markers while </a:t>
            </a:r>
          </a:p>
          <a:p>
            <a:pPr lvl="1">
              <a:buNone/>
            </a:pPr>
            <a:r>
              <a:rPr lang="en-US" altLang="zh-TW" sz="2000" dirty="0" smtClean="0"/>
              <a:t>   DEXUS missed </a:t>
            </a:r>
            <a:r>
              <a:rPr lang="en-US" altLang="zh-TW" sz="2000" dirty="0" smtClean="0">
                <a:solidFill>
                  <a:srgbClr val="FF0000"/>
                </a:solidFill>
              </a:rPr>
              <a:t>2</a:t>
            </a:r>
            <a:endParaRPr lang="en-US" altLang="zh-TW" sz="2000" dirty="0" smtClean="0"/>
          </a:p>
          <a:p>
            <a:pPr>
              <a:buNone/>
            </a:pPr>
            <a:r>
              <a:rPr lang="en-US" altLang="zh-TW" sz="2000" dirty="0" smtClean="0"/>
              <a:t> </a:t>
            </a:r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42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  <p:pic>
        <p:nvPicPr>
          <p:cNvPr id="200706" name="Picture 2" descr="Heatmap of marker genes from results of single-cell Quartz-S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61048"/>
            <a:ext cx="3171893" cy="28803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237312"/>
            <a:ext cx="54360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err="1" smtClean="0"/>
              <a:t>Sasagawa</a:t>
            </a:r>
            <a:r>
              <a:rPr lang="en-US" altLang="zh-TW" sz="1200" dirty="0" smtClean="0"/>
              <a:t>, Y. et</a:t>
            </a:r>
            <a:r>
              <a:rPr lang="en-US" altLang="zh-TW" sz="1200" dirty="0"/>
              <a:t>. </a:t>
            </a:r>
            <a:r>
              <a:rPr lang="en-US" altLang="zh-TW" sz="1200" dirty="0" smtClean="0"/>
              <a:t>al. (2014) </a:t>
            </a:r>
            <a:r>
              <a:rPr lang="en-US" altLang="zh-TW" sz="1200" dirty="0" smtClean="0">
                <a:latin typeface="+mn-lt"/>
              </a:rPr>
              <a:t>Quartz-</a:t>
            </a:r>
            <a:r>
              <a:rPr lang="en-US" altLang="zh-TW" sz="1200" dirty="0" err="1" smtClean="0">
                <a:latin typeface="+mn-lt"/>
              </a:rPr>
              <a:t>Seq</a:t>
            </a:r>
            <a:r>
              <a:rPr lang="en-US" altLang="zh-TW" sz="1200" dirty="0" smtClean="0">
                <a:latin typeface="+mn-lt"/>
              </a:rPr>
              <a:t>: a highly reproducible and sensitive single-cell RNA sequencing method, reveals nongenetic gene-expression heterogeneity, Genome Biology</a:t>
            </a:r>
          </a:p>
          <a:p>
            <a:r>
              <a:rPr lang="en-US" altLang="zh-TW" sz="1400" dirty="0" smtClean="0"/>
              <a:t>, </a:t>
            </a:r>
            <a:endParaRPr lang="zh-TW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268760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SDEAP identifies more validated marker genes specific </a:t>
            </a:r>
            <a:b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cell types:</a:t>
            </a:r>
          </a:p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96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8002"/>
            <a:ext cx="9108504" cy="5769349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MRFSeq</a:t>
            </a:r>
          </a:p>
          <a:p>
            <a:pPr lvl="1"/>
            <a:r>
              <a:rPr lang="en-US" altLang="zh-TW" sz="2400" dirty="0" smtClean="0"/>
              <a:t>RNA-</a:t>
            </a:r>
            <a:r>
              <a:rPr lang="en-US" altLang="zh-TW" sz="2400" dirty="0" err="1" smtClean="0"/>
              <a:t>Seq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data with </a:t>
            </a:r>
            <a:r>
              <a:rPr lang="en-US" altLang="zh-TW" sz="2400" dirty="0" err="1" smtClean="0"/>
              <a:t>coexpression</a:t>
            </a:r>
            <a:r>
              <a:rPr lang="en-US" altLang="zh-TW" sz="2400" dirty="0" smtClean="0"/>
              <a:t> data combined</a:t>
            </a:r>
            <a:endParaRPr lang="en-US" altLang="zh-TW" sz="2400" dirty="0"/>
          </a:p>
          <a:p>
            <a:pPr lvl="1"/>
            <a:r>
              <a: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Efficient MAP estimation based on max-flow</a:t>
            </a:r>
          </a:p>
          <a:p>
            <a:pPr lvl="1"/>
            <a:r>
              <a:rPr lang="en-US" altLang="zh-TW" sz="2400" dirty="0" smtClean="0"/>
              <a:t>Reduced selection </a:t>
            </a:r>
            <a:r>
              <a:rPr lang="en-US" altLang="zh-TW" sz="2400" dirty="0"/>
              <a:t>biases against genes with low read </a:t>
            </a:r>
            <a:r>
              <a:rPr lang="en-US" altLang="zh-TW" sz="2400" dirty="0" smtClean="0"/>
              <a:t>counts</a:t>
            </a:r>
          </a:p>
          <a:p>
            <a:pPr lvl="1"/>
            <a:r>
              <a:rPr lang="en-US" altLang="zh-TW" sz="2400" dirty="0">
                <a:solidFill>
                  <a:srgbClr val="FF0000"/>
                </a:solidFill>
                <a:latin typeface="Georgia" pitchFamily="18" charset="0"/>
              </a:rPr>
              <a:t>http://www.cs.ucr.edu/~</a:t>
            </a:r>
            <a:r>
              <a:rPr lang="en-US" altLang="zh-TW" sz="2400" dirty="0" smtClean="0">
                <a:solidFill>
                  <a:srgbClr val="FF0000"/>
                </a:solidFill>
                <a:latin typeface="Georgia" pitchFamily="18" charset="0"/>
              </a:rPr>
              <a:t>yyang027/mrfseq.htm</a:t>
            </a:r>
            <a:endParaRPr lang="en-US" altLang="zh-TW" dirty="0" smtClean="0"/>
          </a:p>
          <a:p>
            <a:r>
              <a:rPr lang="en-US" altLang="zh-TW" dirty="0" smtClean="0"/>
              <a:t>SDEAP</a:t>
            </a:r>
          </a:p>
          <a:p>
            <a:pPr lvl="1"/>
            <a:r>
              <a:rPr lang="en-US" altLang="zh-TW" sz="2400" dirty="0" smtClean="0"/>
              <a:t>Expression features based on alternative splicing modules (ASMs)</a:t>
            </a:r>
          </a:p>
          <a:p>
            <a:pPr lvl="1"/>
            <a:r>
              <a:rPr lang="en-US" altLang="zh-TW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ccurate </a:t>
            </a:r>
            <a:r>
              <a:rPr lang="en-US" altLang="zh-TW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graph modular decomposition algorithm for enumerating all </a:t>
            </a:r>
            <a:r>
              <a: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ASMs</a:t>
            </a:r>
            <a:endParaRPr lang="en-US" altLang="zh-TW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altLang="zh-TW" sz="2400" dirty="0" smtClean="0"/>
              <a:t>Robust clustering model capable of inferring the number of conditions in a population </a:t>
            </a:r>
          </a:p>
          <a:p>
            <a:pPr lvl="1"/>
            <a:r>
              <a:rPr lang="en-US" altLang="zh-TW" sz="2400" dirty="0">
                <a:solidFill>
                  <a:srgbClr val="FF0000"/>
                </a:solidFill>
                <a:latin typeface="Georgia" pitchFamily="18" charset="0"/>
              </a:rPr>
              <a:t>https://github.com/ewyang089/SDEAP/wiki</a:t>
            </a:r>
          </a:p>
          <a:p>
            <a:pPr lvl="1"/>
            <a:endParaRPr lang="en-US" altLang="zh-TW" sz="2400" dirty="0" smtClean="0"/>
          </a:p>
          <a:p>
            <a:pPr marL="411162" lvl="1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43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34" y="620713"/>
            <a:ext cx="8136582" cy="57603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cs typeface="+mj-cs"/>
              </a:rPr>
              <a:t>Differential Gene Expression Analysis</a:t>
            </a:r>
            <a:endParaRPr lang="zh-TW" altLang="en-US" dirty="0">
              <a:cs typeface="+mj-cs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8893175" cy="432435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Differential Gene Expression Analysis</a:t>
            </a:r>
          </a:p>
          <a:p>
            <a:pPr lvl="1" eaLnBrk="1" hangingPunct="1"/>
            <a:r>
              <a:rPr lang="en-US" altLang="zh-TW" dirty="0" smtClean="0"/>
              <a:t>Identify genes that are expressed differently in biological samples of interest.</a:t>
            </a:r>
          </a:p>
          <a:p>
            <a:pPr eaLnBrk="1" hangingPunct="1"/>
            <a:r>
              <a:rPr lang="en-US" altLang="zh-TW" dirty="0" smtClean="0"/>
              <a:t>Importance of Differential Gene Expression Analysis</a:t>
            </a:r>
          </a:p>
          <a:p>
            <a:pPr lvl="1" eaLnBrk="1" hangingPunct="1"/>
            <a:r>
              <a:rPr lang="en-US" altLang="zh-TW" sz="2400" dirty="0" smtClean="0"/>
              <a:t>As a fundamental tool for discovering genes involved in a disease or biological process, differential gene expression analysis plays an important role in genomics research with many applications in systems biology.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D0112-84A7-4CD5-875E-5752822A009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r>
              <a:rPr lang="en-US" altLang="zh-TW" dirty="0" smtClean="0"/>
              <a:t>/43</a:t>
            </a:r>
            <a:endParaRPr lang="en-US" altLang="zh-TW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09120"/>
            <a:ext cx="5740782" cy="2348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79288"/>
            <a:ext cx="26670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136582" cy="57603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cs typeface="+mj-cs"/>
              </a:rPr>
              <a:t>Differential Gene Expression Analysis</a:t>
            </a:r>
            <a:endParaRPr lang="zh-TW" altLang="en-US" dirty="0">
              <a:cs typeface="+mj-cs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8900542" cy="5112568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Differential Gene Expression Analysis</a:t>
            </a:r>
          </a:p>
          <a:p>
            <a:pPr lvl="1" eaLnBrk="1" hangingPunct="1"/>
            <a:r>
              <a:rPr lang="en-US" altLang="zh-TW" dirty="0" smtClean="0"/>
              <a:t>Identify genes that are expressed differently in biological samples of interest.</a:t>
            </a:r>
          </a:p>
          <a:p>
            <a:pPr eaLnBrk="1" hangingPunct="1"/>
            <a:r>
              <a:rPr lang="en-US" altLang="zh-TW" dirty="0" smtClean="0"/>
              <a:t>Importance of Differential Gene Expression Analysis</a:t>
            </a:r>
          </a:p>
          <a:p>
            <a:pPr lvl="1" eaLnBrk="1" hangingPunct="1"/>
            <a:r>
              <a:rPr lang="en-US" altLang="zh-TW" sz="2400" dirty="0" smtClean="0"/>
              <a:t>As a fundamental tool for discovering genes involved in a disease or biological process, differential gene expression analysis plays an important role in genomics research with many applications in systems biology.</a:t>
            </a:r>
          </a:p>
          <a:p>
            <a:pPr lvl="1" eaLnBrk="1" hangingPunct="1"/>
            <a:endParaRPr lang="en-US" altLang="zh-TW" sz="2400" dirty="0"/>
          </a:p>
          <a:p>
            <a:pPr lvl="1" eaLnBrk="1" hangingPunct="1"/>
            <a:r>
              <a:rPr lang="en-US" altLang="zh-TW" sz="2400" dirty="0" smtClean="0">
                <a:solidFill>
                  <a:srgbClr val="FF5050"/>
                </a:solidFill>
              </a:rPr>
              <a:t>However, disease related genes are often not among the most differentially expressed. Hence, sensitive differential expression analysis is critical.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D0112-84A7-4CD5-875E-5752822A009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r>
              <a:rPr lang="en-US" altLang="zh-TW" dirty="0" smtClean="0"/>
              <a:t>/43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142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5191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Overview of RNA-</a:t>
            </a:r>
            <a:r>
              <a:rPr lang="en-US" altLang="zh-TW" dirty="0" err="1" smtClean="0">
                <a:ea typeface="新細明體" pitchFamily="18" charset="-120"/>
              </a:rPr>
              <a:t>Seq</a:t>
            </a:r>
            <a:r>
              <a:rPr lang="en-US" altLang="zh-TW" dirty="0" smtClean="0">
                <a:ea typeface="新細明體" pitchFamily="18" charset="-120"/>
              </a:rPr>
              <a:t> Procedure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76275" y="1541463"/>
            <a:ext cx="2143125" cy="2039937"/>
            <a:chOff x="677002" y="1541848"/>
            <a:chExt cx="2142398" cy="2039552"/>
          </a:xfrm>
        </p:grpSpPr>
        <p:sp>
          <p:nvSpPr>
            <p:cNvPr id="20499" name="Oval 29"/>
            <p:cNvSpPr>
              <a:spLocks noChangeArrowheads="1"/>
            </p:cNvSpPr>
            <p:nvPr/>
          </p:nvSpPr>
          <p:spPr bwMode="auto">
            <a:xfrm>
              <a:off x="677002" y="1541848"/>
              <a:ext cx="2142398" cy="20395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zh-TW" b="1">
                <a:latin typeface="Georgia" pitchFamily="18" charset="0"/>
              </a:endParaRPr>
            </a:p>
          </p:txBody>
        </p:sp>
        <p:grpSp>
          <p:nvGrpSpPr>
            <p:cNvPr id="20500" name="Group 13"/>
            <p:cNvGrpSpPr>
              <a:grpSpLocks/>
            </p:cNvGrpSpPr>
            <p:nvPr/>
          </p:nvGrpSpPr>
          <p:grpSpPr bwMode="auto">
            <a:xfrm>
              <a:off x="739312" y="1860306"/>
              <a:ext cx="2068109" cy="1371031"/>
              <a:chOff x="739312" y="2393706"/>
              <a:chExt cx="2068109" cy="1371031"/>
            </a:xfrm>
          </p:grpSpPr>
          <p:sp>
            <p:nvSpPr>
              <p:cNvPr id="20501" name="Text Box 19"/>
              <p:cNvSpPr txBox="1">
                <a:spLocks noChangeArrowheads="1"/>
              </p:cNvSpPr>
              <p:nvPr/>
            </p:nvSpPr>
            <p:spPr bwMode="auto">
              <a:xfrm rot="954389">
                <a:off x="1114403" y="3073156"/>
                <a:ext cx="97013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1100" b="1">
                    <a:solidFill>
                      <a:srgbClr val="FF0000"/>
                    </a:solidFill>
                    <a:latin typeface="Georgia" pitchFamily="18" charset="0"/>
                  </a:rPr>
                  <a:t>??????????</a:t>
                </a:r>
              </a:p>
            </p:txBody>
          </p:sp>
          <p:grpSp>
            <p:nvGrpSpPr>
              <p:cNvPr id="20502" name="Group 12"/>
              <p:cNvGrpSpPr>
                <a:grpSpLocks/>
              </p:cNvGrpSpPr>
              <p:nvPr/>
            </p:nvGrpSpPr>
            <p:grpSpPr bwMode="auto">
              <a:xfrm>
                <a:off x="739312" y="2393706"/>
                <a:ext cx="2068109" cy="1371031"/>
                <a:chOff x="739312" y="2393706"/>
                <a:chExt cx="2068109" cy="1371031"/>
              </a:xfrm>
            </p:grpSpPr>
            <p:sp>
              <p:nvSpPr>
                <p:cNvPr id="20503" name="Text Box 18"/>
                <p:cNvSpPr txBox="1">
                  <a:spLocks noChangeArrowheads="1"/>
                </p:cNvSpPr>
                <p:nvPr/>
              </p:nvSpPr>
              <p:spPr bwMode="auto">
                <a:xfrm rot="954389">
                  <a:off x="1450986" y="2393706"/>
                  <a:ext cx="970137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100" b="1">
                      <a:solidFill>
                        <a:srgbClr val="FF0000"/>
                      </a:solidFill>
                      <a:latin typeface="Georgia" pitchFamily="18" charset="0"/>
                    </a:rPr>
                    <a:t>??????????</a:t>
                  </a:r>
                </a:p>
              </p:txBody>
            </p:sp>
            <p:sp>
              <p:nvSpPr>
                <p:cNvPr id="20504" name="Text Box 20"/>
                <p:cNvSpPr txBox="1">
                  <a:spLocks noChangeArrowheads="1"/>
                </p:cNvSpPr>
                <p:nvPr/>
              </p:nvSpPr>
              <p:spPr bwMode="auto">
                <a:xfrm rot="954389">
                  <a:off x="1392129" y="2885284"/>
                  <a:ext cx="1415292" cy="26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100" b="1" dirty="0" smtClean="0">
                      <a:solidFill>
                        <a:srgbClr val="3333CC"/>
                      </a:solidFill>
                      <a:latin typeface="Georgia" pitchFamily="18" charset="0"/>
                    </a:rPr>
                    <a:t>????????????????</a:t>
                  </a:r>
                  <a:endParaRPr lang="en-US" altLang="zh-TW" sz="1100" b="1" dirty="0">
                    <a:solidFill>
                      <a:srgbClr val="3333CC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20505" name="Text Box 21"/>
                <p:cNvSpPr txBox="1">
                  <a:spLocks noChangeArrowheads="1"/>
                </p:cNvSpPr>
                <p:nvPr/>
              </p:nvSpPr>
              <p:spPr bwMode="auto">
                <a:xfrm rot="20657181">
                  <a:off x="739312" y="2585446"/>
                  <a:ext cx="1034257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200" b="1" dirty="0">
                      <a:solidFill>
                        <a:srgbClr val="FFC000"/>
                      </a:solidFill>
                      <a:latin typeface="Georgia" pitchFamily="18" charset="0"/>
                    </a:rPr>
                    <a:t>??????????</a:t>
                  </a:r>
                </a:p>
              </p:txBody>
            </p:sp>
            <p:sp>
              <p:nvSpPr>
                <p:cNvPr id="20506" name="Text Box 22"/>
                <p:cNvSpPr txBox="1">
                  <a:spLocks noChangeArrowheads="1"/>
                </p:cNvSpPr>
                <p:nvPr/>
              </p:nvSpPr>
              <p:spPr bwMode="auto">
                <a:xfrm rot="-63823">
                  <a:off x="1197388" y="3503127"/>
                  <a:ext cx="655949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100" b="1">
                      <a:latin typeface="Georgia" pitchFamily="18" charset="0"/>
                    </a:rPr>
                    <a:t>??????</a:t>
                  </a:r>
                </a:p>
              </p:txBody>
            </p:sp>
          </p:grpSp>
        </p:grp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76825" y="1447800"/>
            <a:ext cx="350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Georgia" pitchFamily="18" charset="0"/>
              </a:rPr>
              <a:t>????????????</a:t>
            </a:r>
          </a:p>
          <a:p>
            <a:r>
              <a:rPr lang="en-US" altLang="zh-TW" b="1">
                <a:solidFill>
                  <a:srgbClr val="FF0000"/>
                </a:solidFill>
                <a:latin typeface="Georgia" pitchFamily="18" charset="0"/>
              </a:rPr>
              <a:t>????????????</a:t>
            </a:r>
          </a:p>
          <a:p>
            <a:r>
              <a:rPr lang="en-US" altLang="zh-TW" b="1">
                <a:solidFill>
                  <a:srgbClr val="3333CC"/>
                </a:solidFill>
                <a:latin typeface="Georgia" pitchFamily="18" charset="0"/>
              </a:rPr>
              <a:t>????????????????????</a:t>
            </a:r>
          </a:p>
          <a:p>
            <a:r>
              <a:rPr lang="en-US" altLang="zh-TW" b="1">
                <a:solidFill>
                  <a:srgbClr val="FFC000"/>
                </a:solidFill>
                <a:latin typeface="Georgia" pitchFamily="18" charset="0"/>
              </a:rPr>
              <a:t>???????????</a:t>
            </a:r>
          </a:p>
          <a:p>
            <a:r>
              <a:rPr lang="en-US" altLang="zh-TW" b="1">
                <a:solidFill>
                  <a:srgbClr val="FFC000"/>
                </a:solidFill>
                <a:latin typeface="Georgia" pitchFamily="18" charset="0"/>
              </a:rPr>
              <a:t>???????????</a:t>
            </a:r>
          </a:p>
          <a:p>
            <a:r>
              <a:rPr lang="en-US" altLang="zh-TW" b="1">
                <a:latin typeface="Georgia" pitchFamily="18" charset="0"/>
              </a:rPr>
              <a:t>??????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87975" y="4494213"/>
            <a:ext cx="3505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Georgia" pitchFamily="18" charset="0"/>
              </a:rPr>
              <a:t>            ??????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Georgia" pitchFamily="18" charset="0"/>
              </a:rPr>
              <a:t>?????? </a:t>
            </a:r>
          </a:p>
          <a:p>
            <a:r>
              <a:rPr lang="en-US" altLang="zh-TW" b="1" dirty="0">
                <a:solidFill>
                  <a:srgbClr val="3333CC"/>
                </a:solidFill>
                <a:latin typeface="Georgia" pitchFamily="18" charset="0"/>
              </a:rPr>
              <a:t>??????     ??????  ??????</a:t>
            </a:r>
          </a:p>
          <a:p>
            <a:r>
              <a:rPr lang="en-US" altLang="zh-TW" b="1" dirty="0">
                <a:solidFill>
                  <a:srgbClr val="FFC000"/>
                </a:solidFill>
                <a:latin typeface="Georgia" pitchFamily="18" charset="0"/>
              </a:rPr>
              <a:t>          ??????</a:t>
            </a:r>
          </a:p>
          <a:p>
            <a:r>
              <a:rPr lang="en-US" altLang="zh-TW" b="1" dirty="0">
                <a:solidFill>
                  <a:srgbClr val="FFC000"/>
                </a:solidFill>
                <a:latin typeface="Georgia" pitchFamily="18" charset="0"/>
              </a:rPr>
              <a:t>????         ?????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600" y="4418013"/>
            <a:ext cx="3505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Georgia" pitchFamily="18" charset="0"/>
              </a:rPr>
              <a:t>            AACGTT</a:t>
            </a:r>
          </a:p>
          <a:p>
            <a:r>
              <a:rPr lang="en-US" altLang="zh-TW" b="1">
                <a:solidFill>
                  <a:srgbClr val="FF0000"/>
                </a:solidFill>
                <a:latin typeface="Georgia" pitchFamily="18" charset="0"/>
              </a:rPr>
              <a:t>CTAACG</a:t>
            </a:r>
          </a:p>
          <a:p>
            <a:r>
              <a:rPr lang="en-US" altLang="zh-TW" b="1">
                <a:solidFill>
                  <a:srgbClr val="3333CC"/>
                </a:solidFill>
                <a:latin typeface="Georgia" pitchFamily="18" charset="0"/>
              </a:rPr>
              <a:t>TTAGCA     ACCGAC  ATGGCA</a:t>
            </a:r>
          </a:p>
          <a:p>
            <a:r>
              <a:rPr lang="en-US" altLang="zh-TW" b="1">
                <a:solidFill>
                  <a:srgbClr val="FFC000"/>
                </a:solidFill>
                <a:latin typeface="Georgia" pitchFamily="18" charset="0"/>
              </a:rPr>
              <a:t>       TTGTCA</a:t>
            </a:r>
          </a:p>
          <a:p>
            <a:r>
              <a:rPr lang="en-US" altLang="zh-TW" b="1">
                <a:solidFill>
                  <a:srgbClr val="FFC000"/>
                </a:solidFill>
                <a:latin typeface="Georgia" pitchFamily="18" charset="0"/>
              </a:rPr>
              <a:t>CGCATG     GTCACT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95037" y="1700808"/>
            <a:ext cx="2081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Georgia" pitchFamily="18" charset="0"/>
              </a:rPr>
              <a:t>Extract all </a:t>
            </a:r>
            <a:r>
              <a:rPr lang="en-US" altLang="zh-TW" b="1" dirty="0" smtClean="0">
                <a:solidFill>
                  <a:srgbClr val="000000"/>
                </a:solidFill>
                <a:latin typeface="Georgia" pitchFamily="18" charset="0"/>
              </a:rPr>
              <a:t>RNA </a:t>
            </a:r>
            <a:br>
              <a:rPr lang="en-US" altLang="zh-TW" b="1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altLang="zh-TW" b="1" dirty="0" smtClean="0">
                <a:solidFill>
                  <a:srgbClr val="000000"/>
                </a:solidFill>
                <a:latin typeface="Georgia" pitchFamily="18" charset="0"/>
              </a:rPr>
              <a:t>molecules</a:t>
            </a:r>
            <a:endParaRPr lang="en-US" altLang="zh-TW" b="1" dirty="0">
              <a:latin typeface="Georgia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124200" y="2286001"/>
            <a:ext cx="1752600" cy="73366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zh-TW">
              <a:latin typeface="+mn-lt"/>
              <a:ea typeface="+mn-ea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6019800" y="3276600"/>
            <a:ext cx="533400" cy="99060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zh-TW">
              <a:latin typeface="+mn-lt"/>
              <a:ea typeface="+mn-ea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469063" y="3352800"/>
            <a:ext cx="2211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0000"/>
                </a:solidFill>
                <a:latin typeface="Georgia" pitchFamily="18" charset="0"/>
              </a:rPr>
              <a:t>Prepare a library of </a:t>
            </a:r>
          </a:p>
          <a:p>
            <a:r>
              <a:rPr lang="en-US" altLang="zh-TW" b="1">
                <a:solidFill>
                  <a:srgbClr val="000000"/>
                </a:solidFill>
                <a:latin typeface="Georgia" pitchFamily="18" charset="0"/>
              </a:rPr>
              <a:t>cDNA fragments </a:t>
            </a:r>
            <a:endParaRPr lang="en-US" altLang="zh-TW" b="1">
              <a:latin typeface="Georgia" pitchFamily="18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276600" y="4191000"/>
            <a:ext cx="1544638" cy="1371600"/>
            <a:chOff x="3276600" y="4191000"/>
            <a:chExt cx="1544438" cy="1371600"/>
          </a:xfrm>
        </p:grpSpPr>
        <p:sp>
          <p:nvSpPr>
            <p:cNvPr id="33" name="Right Arrow 32"/>
            <p:cNvSpPr/>
            <p:nvPr/>
          </p:nvSpPr>
          <p:spPr bwMode="auto">
            <a:xfrm>
              <a:off x="3276600" y="4828937"/>
              <a:ext cx="1524000" cy="733663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10800000" rev="0"/>
              </a:camera>
              <a:lightRig rig="threePt" dir="t"/>
            </a:scene3d>
            <a:sp3d>
              <a:bevelT w="152400" h="50800" prst="softRound"/>
              <a:bevelB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ea typeface="+mn-ea"/>
              </a:endParaRPr>
            </a:p>
          </p:txBody>
        </p:sp>
        <p:sp>
          <p:nvSpPr>
            <p:cNvPr id="20498" name="Rectangle 35"/>
            <p:cNvSpPr>
              <a:spLocks noChangeArrowheads="1"/>
            </p:cNvSpPr>
            <p:nvPr/>
          </p:nvSpPr>
          <p:spPr bwMode="auto">
            <a:xfrm>
              <a:off x="3429000" y="4191000"/>
              <a:ext cx="13920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b="1">
                  <a:solidFill>
                    <a:srgbClr val="000000"/>
                  </a:solidFill>
                  <a:latin typeface="Georgia" pitchFamily="18" charset="0"/>
                </a:rPr>
                <a:t>Sequence </a:t>
              </a:r>
            </a:p>
            <a:p>
              <a:r>
                <a:rPr lang="en-US" altLang="zh-TW" b="1">
                  <a:solidFill>
                    <a:srgbClr val="000000"/>
                  </a:solidFill>
                  <a:latin typeface="Georgia" pitchFamily="18" charset="0"/>
                </a:rPr>
                <a:t>fragments</a:t>
              </a:r>
              <a:endParaRPr lang="en-US" altLang="zh-TW" b="1">
                <a:latin typeface="Georgia" pitchFamily="18" charset="0"/>
              </a:endParaRPr>
            </a:p>
          </p:txBody>
        </p:sp>
      </p:grpSp>
      <p:sp>
        <p:nvSpPr>
          <p:cNvPr id="20495" name="TextBox 21"/>
          <p:cNvSpPr txBox="1">
            <a:spLocks noChangeArrowheads="1"/>
          </p:cNvSpPr>
          <p:nvPr/>
        </p:nvSpPr>
        <p:spPr bwMode="auto">
          <a:xfrm>
            <a:off x="215900" y="6524625"/>
            <a:ext cx="8532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>
                <a:latin typeface="Georgia" pitchFamily="18" charset="0"/>
              </a:rPr>
              <a:t>Wang, Z. et al. (2009</a:t>
            </a:r>
            <a:r>
              <a:rPr lang="en-US" altLang="zh-TW" sz="1200" dirty="0" smtClean="0">
                <a:latin typeface="Georgia" pitchFamily="18" charset="0"/>
              </a:rPr>
              <a:t>) </a:t>
            </a:r>
            <a:r>
              <a:rPr lang="en-US" altLang="zh-TW" sz="1200" dirty="0">
                <a:latin typeface="Georgia" pitchFamily="18" charset="0"/>
              </a:rPr>
              <a:t>RNA-</a:t>
            </a:r>
            <a:r>
              <a:rPr lang="en-US" altLang="zh-TW" sz="1200" dirty="0" err="1">
                <a:latin typeface="Georgia" pitchFamily="18" charset="0"/>
              </a:rPr>
              <a:t>Seq</a:t>
            </a:r>
            <a:r>
              <a:rPr lang="en-US" altLang="zh-TW" sz="1200" dirty="0">
                <a:latin typeface="Georgia" pitchFamily="18" charset="0"/>
              </a:rPr>
              <a:t>: a revolutionary tool for transcriptomics., </a:t>
            </a:r>
            <a:r>
              <a:rPr lang="sv-SE" altLang="zh-TW" sz="1200" dirty="0">
                <a:latin typeface="Georgia" pitchFamily="18" charset="0"/>
              </a:rPr>
              <a:t>Nature Revivew </a:t>
            </a:r>
            <a:r>
              <a:rPr lang="sv-SE" altLang="zh-TW" sz="1200" dirty="0" smtClean="0">
                <a:latin typeface="Georgia" pitchFamily="18" charset="0"/>
              </a:rPr>
              <a:t>Genetics </a:t>
            </a:r>
            <a:r>
              <a:rPr lang="sv-SE" altLang="zh-TW" sz="1200" dirty="0">
                <a:latin typeface="Georgia" pitchFamily="18" charset="0"/>
              </a:rPr>
              <a:t>10(1):</a:t>
            </a:r>
            <a:r>
              <a:rPr lang="sv-SE" altLang="zh-TW" sz="1200" dirty="0" smtClean="0">
                <a:latin typeface="Georgia" pitchFamily="18" charset="0"/>
              </a:rPr>
              <a:t>57-63 </a:t>
            </a:r>
            <a:endParaRPr lang="zh-TW" altLang="en-US" sz="1200" dirty="0">
              <a:latin typeface="Georgia" pitchFamily="18" charset="0"/>
            </a:endParaRP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7625" y="1588"/>
            <a:ext cx="1268413" cy="366712"/>
          </a:xfrm>
        </p:spPr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6</a:t>
            </a:fld>
            <a:r>
              <a:rPr lang="en-US" altLang="zh-TW" dirty="0" smtClean="0"/>
              <a:t> / 43</a:t>
            </a:r>
            <a:endParaRPr lang="zh-TW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6092259"/>
            <a:ext cx="462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reads may also have </a:t>
            </a:r>
            <a:r>
              <a:rPr lang="en-US" b="1" dirty="0" smtClean="0">
                <a:latin typeface="+mn-lt"/>
              </a:rPr>
              <a:t>paired-ends.</a:t>
            </a:r>
            <a:endParaRPr lang="en-US" b="1" dirty="0">
              <a:latin typeface="+mn-lt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 rot="20657181">
            <a:off x="1754423" y="2847943"/>
            <a:ext cx="1034608" cy="2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>
                <a:solidFill>
                  <a:srgbClr val="FFC000"/>
                </a:solidFill>
                <a:latin typeface="Georgia" pitchFamily="18" charset="0"/>
              </a:rPr>
              <a:t>??????????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26" grpId="0"/>
      <p:bldP spid="3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712968" cy="1143000"/>
          </a:xfrm>
        </p:spPr>
        <p:txBody>
          <a:bodyPr/>
          <a:lstStyle/>
          <a:p>
            <a:pPr eaLnBrk="1" hangingPunct="1"/>
            <a:r>
              <a:rPr lang="fi-FI" sz="3600" dirty="0" smtClean="0">
                <a:ea typeface="微軟正黑體"/>
              </a:rPr>
              <a:t>Read Alignment and Expression Level</a:t>
            </a:r>
          </a:p>
        </p:txBody>
      </p:sp>
      <p:sp>
        <p:nvSpPr>
          <p:cNvPr id="22530" name="TextBox 39"/>
          <p:cNvSpPr txBox="1">
            <a:spLocks noChangeArrowheads="1"/>
          </p:cNvSpPr>
          <p:nvPr/>
        </p:nvSpPr>
        <p:spPr bwMode="auto">
          <a:xfrm>
            <a:off x="1152525" y="1556792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 dirty="0">
                <a:latin typeface="Georgia" pitchFamily="18" charset="0"/>
              </a:rPr>
              <a:t>Gene A</a:t>
            </a:r>
          </a:p>
        </p:txBody>
      </p:sp>
      <p:cxnSp>
        <p:nvCxnSpPr>
          <p:cNvPr id="22531" name="Straight Connector 4"/>
          <p:cNvCxnSpPr>
            <a:cxnSpLocks noChangeShapeType="1"/>
          </p:cNvCxnSpPr>
          <p:nvPr/>
        </p:nvCxnSpPr>
        <p:spPr bwMode="auto">
          <a:xfrm>
            <a:off x="34925" y="2017167"/>
            <a:ext cx="8861425" cy="63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308350" y="1936204"/>
            <a:ext cx="2632075" cy="152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TW" altLang="zh-TW" b="1">
              <a:latin typeface="Georgia" pitchFamily="18" charset="0"/>
            </a:endParaRPr>
          </a:p>
        </p:txBody>
      </p:sp>
      <p:sp>
        <p:nvSpPr>
          <p:cNvPr id="22533" name="TextBox 41"/>
          <p:cNvSpPr txBox="1">
            <a:spLocks noChangeArrowheads="1"/>
          </p:cNvSpPr>
          <p:nvPr/>
        </p:nvSpPr>
        <p:spPr bwMode="auto">
          <a:xfrm>
            <a:off x="4211638" y="1566317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latin typeface="Georgia" pitchFamily="18" charset="0"/>
              </a:rPr>
              <a:t>Gene B</a:t>
            </a:r>
          </a:p>
        </p:txBody>
      </p:sp>
      <p:sp>
        <p:nvSpPr>
          <p:cNvPr id="22534" name="Rectangle 97"/>
          <p:cNvSpPr>
            <a:spLocks noChangeArrowheads="1"/>
          </p:cNvSpPr>
          <p:nvPr/>
        </p:nvSpPr>
        <p:spPr bwMode="auto">
          <a:xfrm>
            <a:off x="7143750" y="1947317"/>
            <a:ext cx="14478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TW" altLang="zh-TW" b="1">
              <a:latin typeface="Georgia" pitchFamily="18" charset="0"/>
            </a:endParaRPr>
          </a:p>
        </p:txBody>
      </p:sp>
      <p:sp>
        <p:nvSpPr>
          <p:cNvPr id="22535" name="Rectangle 60"/>
          <p:cNvSpPr>
            <a:spLocks noChangeArrowheads="1"/>
          </p:cNvSpPr>
          <p:nvPr/>
        </p:nvSpPr>
        <p:spPr bwMode="auto">
          <a:xfrm>
            <a:off x="6534150" y="1947317"/>
            <a:ext cx="1524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TW" altLang="zh-TW" b="1">
              <a:latin typeface="Georgia" pitchFamily="18" charset="0"/>
            </a:endParaRPr>
          </a:p>
        </p:txBody>
      </p:sp>
      <p:sp>
        <p:nvSpPr>
          <p:cNvPr id="22536" name="TextBox 61"/>
          <p:cNvSpPr txBox="1">
            <a:spLocks noChangeArrowheads="1"/>
          </p:cNvSpPr>
          <p:nvPr/>
        </p:nvSpPr>
        <p:spPr bwMode="auto">
          <a:xfrm>
            <a:off x="6134100" y="1566317"/>
            <a:ext cx="97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latin typeface="Georgia" pitchFamily="18" charset="0"/>
              </a:rPr>
              <a:t>Gene C</a:t>
            </a:r>
          </a:p>
        </p:txBody>
      </p:sp>
      <p:sp>
        <p:nvSpPr>
          <p:cNvPr id="22537" name="TextBox 62"/>
          <p:cNvSpPr txBox="1">
            <a:spLocks noChangeArrowheads="1"/>
          </p:cNvSpPr>
          <p:nvPr/>
        </p:nvSpPr>
        <p:spPr bwMode="auto">
          <a:xfrm>
            <a:off x="7461250" y="1566317"/>
            <a:ext cx="91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latin typeface="Georgia" pitchFamily="18" charset="0"/>
              </a:rPr>
              <a:t>GeneD</a:t>
            </a:r>
          </a:p>
        </p:txBody>
      </p:sp>
      <p:sp>
        <p:nvSpPr>
          <p:cNvPr id="22538" name="TextBox 105"/>
          <p:cNvSpPr txBox="1">
            <a:spLocks noChangeArrowheads="1"/>
          </p:cNvSpPr>
          <p:nvPr/>
        </p:nvSpPr>
        <p:spPr bwMode="auto">
          <a:xfrm>
            <a:off x="2990850" y="2175917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C000"/>
                </a:solidFill>
                <a:latin typeface="SAS Monospace"/>
              </a:rPr>
              <a:t>    TTGTCA</a:t>
            </a:r>
          </a:p>
          <a:p>
            <a:r>
              <a:rPr lang="en-US" altLang="zh-TW" b="1">
                <a:solidFill>
                  <a:srgbClr val="FFC000"/>
                </a:solidFill>
                <a:latin typeface="SAS Monospace"/>
              </a:rPr>
              <a:t>     CGCATG       GTCACT</a:t>
            </a:r>
          </a:p>
        </p:txBody>
      </p:sp>
      <p:sp>
        <p:nvSpPr>
          <p:cNvPr id="22539" name="Rectangle 106"/>
          <p:cNvSpPr>
            <a:spLocks noChangeArrowheads="1"/>
          </p:cNvSpPr>
          <p:nvPr/>
        </p:nvSpPr>
        <p:spPr bwMode="auto">
          <a:xfrm>
            <a:off x="496888" y="2182267"/>
            <a:ext cx="247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3333CC"/>
                </a:solidFill>
                <a:latin typeface="SAS Monospace"/>
              </a:rPr>
              <a:t>TTAGCA     ACCGAC</a:t>
            </a:r>
          </a:p>
          <a:p>
            <a:r>
              <a:rPr lang="en-US" altLang="zh-TW" b="1" dirty="0">
                <a:solidFill>
                  <a:srgbClr val="3333CC"/>
                </a:solidFill>
                <a:latin typeface="SAS Monospace"/>
              </a:rPr>
              <a:t> ATGGCA</a:t>
            </a:r>
          </a:p>
        </p:txBody>
      </p:sp>
      <p:sp>
        <p:nvSpPr>
          <p:cNvPr id="22540" name="Rectangle 107"/>
          <p:cNvSpPr>
            <a:spLocks noChangeArrowheads="1"/>
          </p:cNvSpPr>
          <p:nvPr/>
        </p:nvSpPr>
        <p:spPr bwMode="auto">
          <a:xfrm>
            <a:off x="7019925" y="2175917"/>
            <a:ext cx="2016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SAS Monospace"/>
              </a:rPr>
              <a:t>     AACGTT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SAS Monospace"/>
              </a:rPr>
              <a:t> CTAACG</a:t>
            </a:r>
            <a:endParaRPr lang="en-US" altLang="zh-TW" b="1" dirty="0">
              <a:latin typeface="SAS Monospace"/>
            </a:endParaRPr>
          </a:p>
        </p:txBody>
      </p:sp>
      <p:sp>
        <p:nvSpPr>
          <p:cNvPr id="22541" name="Rectangle 110"/>
          <p:cNvSpPr>
            <a:spLocks noChangeArrowheads="1"/>
          </p:cNvSpPr>
          <p:nvPr/>
        </p:nvSpPr>
        <p:spPr bwMode="auto">
          <a:xfrm>
            <a:off x="612279" y="3179202"/>
            <a:ext cx="74881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Georgia" pitchFamily="18" charset="0"/>
              </a:rPr>
              <a:t>The number of reads </a:t>
            </a:r>
            <a:r>
              <a:rPr lang="en-US" altLang="zh-TW" sz="2400" dirty="0" smtClean="0">
                <a:latin typeface="Georgia" pitchFamily="18" charset="0"/>
              </a:rPr>
              <a:t>mapped/aligned to </a:t>
            </a:r>
            <a:r>
              <a:rPr lang="en-US" altLang="zh-TW" sz="2400" dirty="0">
                <a:latin typeface="Georgia" pitchFamily="18" charset="0"/>
              </a:rPr>
              <a:t>a gene is called its </a:t>
            </a:r>
            <a:r>
              <a:rPr lang="en-US" altLang="zh-TW" sz="2400" dirty="0">
                <a:solidFill>
                  <a:srgbClr val="00B050"/>
                </a:solidFill>
                <a:latin typeface="Georgia" pitchFamily="18" charset="0"/>
              </a:rPr>
              <a:t>read count</a:t>
            </a:r>
            <a:r>
              <a:rPr lang="en-US" altLang="zh-TW" sz="2400" dirty="0">
                <a:latin typeface="Georgia" pitchFamily="18" charset="0"/>
              </a:rPr>
              <a:t>,</a:t>
            </a:r>
            <a:r>
              <a:rPr lang="en-US" altLang="zh-TW" sz="24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TW" sz="2400" dirty="0">
                <a:latin typeface="Georgia" pitchFamily="18" charset="0"/>
              </a:rPr>
              <a:t>which </a:t>
            </a:r>
            <a:r>
              <a:rPr lang="en-US" altLang="zh-TW" sz="2400" dirty="0" smtClean="0">
                <a:latin typeface="Georgia" pitchFamily="18" charset="0"/>
              </a:rPr>
              <a:t>is often nearly </a:t>
            </a:r>
            <a:r>
              <a:rPr lang="en-US" altLang="zh-TW" sz="2400" dirty="0">
                <a:latin typeface="Georgia" pitchFamily="18" charset="0"/>
              </a:rPr>
              <a:t>linearly correlated with the expression level of the gene</a:t>
            </a:r>
            <a:r>
              <a:rPr lang="en-US" altLang="zh-TW" sz="2400" dirty="0" smtClean="0">
                <a:latin typeface="Georgia" pitchFamily="18" charset="0"/>
              </a:rPr>
              <a:t>.</a:t>
            </a:r>
          </a:p>
          <a:p>
            <a:endParaRPr lang="en-US" altLang="zh-TW" sz="2400" dirty="0">
              <a:latin typeface="Georgia" pitchFamily="18" charset="0"/>
            </a:endParaRPr>
          </a:p>
          <a:p>
            <a:r>
              <a:rPr lang="en-US" altLang="zh-TW" sz="2400" dirty="0" smtClean="0">
                <a:solidFill>
                  <a:schemeClr val="bg2"/>
                </a:solidFill>
                <a:latin typeface="Georgia" pitchFamily="18" charset="0"/>
              </a:rPr>
              <a:t>One may also consider the expression levels of exons          (exon-based analysis) or transcripts/isoforms (full transcript-based analysis) as </a:t>
            </a:r>
            <a:r>
              <a:rPr lang="en-US" altLang="zh-TW" sz="2400" b="1" dirty="0" smtClean="0">
                <a:solidFill>
                  <a:schemeClr val="bg2"/>
                </a:solidFill>
                <a:latin typeface="Georgia" pitchFamily="18" charset="0"/>
              </a:rPr>
              <a:t>expression features</a:t>
            </a:r>
            <a:r>
              <a:rPr lang="en-US" altLang="zh-TW" sz="2400" dirty="0" smtClean="0">
                <a:solidFill>
                  <a:schemeClr val="bg2"/>
                </a:solidFill>
                <a:latin typeface="Georgia" pitchFamily="18" charset="0"/>
              </a:rPr>
              <a:t>,  to take into account alternative splicing. </a:t>
            </a:r>
            <a:endParaRPr lang="en-US" altLang="zh-TW" sz="240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323850" y="6581775"/>
            <a:ext cx="8532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 err="1">
                <a:latin typeface="Georgia" pitchFamily="18" charset="0"/>
              </a:rPr>
              <a:t>Mortazavi</a:t>
            </a:r>
            <a:r>
              <a:rPr lang="en-US" altLang="zh-TW" sz="1200" dirty="0">
                <a:latin typeface="Georgia" pitchFamily="18" charset="0"/>
              </a:rPr>
              <a:t>, </a:t>
            </a:r>
            <a:r>
              <a:rPr lang="en-US" altLang="zh-TW" sz="1200" dirty="0" smtClean="0">
                <a:latin typeface="Georgia" pitchFamily="18" charset="0"/>
              </a:rPr>
              <a:t>A. </a:t>
            </a:r>
            <a:r>
              <a:rPr lang="en-US" altLang="zh-TW" sz="1200" dirty="0">
                <a:latin typeface="Georgia" pitchFamily="18" charset="0"/>
              </a:rPr>
              <a:t>et al. (2008</a:t>
            </a:r>
            <a:r>
              <a:rPr lang="en-US" altLang="zh-TW" sz="1200" dirty="0" smtClean="0">
                <a:latin typeface="Georgia" pitchFamily="18" charset="0"/>
              </a:rPr>
              <a:t>) </a:t>
            </a:r>
            <a:r>
              <a:rPr lang="en-US" altLang="zh-TW" sz="1200" dirty="0">
                <a:latin typeface="Georgia" pitchFamily="18" charset="0"/>
              </a:rPr>
              <a:t>Mapping and quantifying mammalian transcriptomes by RNA-</a:t>
            </a:r>
            <a:r>
              <a:rPr lang="en-US" altLang="zh-TW" sz="1200" dirty="0" err="1">
                <a:latin typeface="Georgia" pitchFamily="18" charset="0"/>
              </a:rPr>
              <a:t>Seq</a:t>
            </a:r>
            <a:r>
              <a:rPr lang="en-US" altLang="zh-TW" sz="1200" dirty="0">
                <a:latin typeface="Georgia" pitchFamily="18" charset="0"/>
              </a:rPr>
              <a:t>, Nature </a:t>
            </a:r>
            <a:r>
              <a:rPr lang="en-US" altLang="zh-TW" sz="1200" dirty="0" smtClean="0">
                <a:latin typeface="Georgia" pitchFamily="18" charset="0"/>
              </a:rPr>
              <a:t>Methods </a:t>
            </a:r>
            <a:r>
              <a:rPr lang="en-US" altLang="zh-TW" sz="1200" dirty="0">
                <a:latin typeface="Georgia" pitchFamily="18" charset="0"/>
              </a:rPr>
              <a:t>5(7)</a:t>
            </a:r>
            <a:endParaRPr lang="zh-TW" altLang="en-US" sz="1200" dirty="0">
              <a:latin typeface="Georgia" pitchFamily="18" charset="0"/>
            </a:endParaRP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638175" y="1937792"/>
            <a:ext cx="2209800" cy="152400"/>
          </a:xfrm>
          <a:prstGeom prst="rect">
            <a:avLst/>
          </a:prstGeom>
          <a:solidFill>
            <a:srgbClr val="33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TW" altLang="zh-TW" b="1">
              <a:latin typeface="Georgia" pitchFamily="18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7625" y="1588"/>
            <a:ext cx="1268413" cy="366712"/>
          </a:xfrm>
        </p:spPr>
        <p:txBody>
          <a:bodyPr/>
          <a:lstStyle/>
          <a:p>
            <a:pPr>
              <a:defRPr/>
            </a:pPr>
            <a:fld id="{6E527EED-656C-4A0E-8B40-C631B01537AB}" type="slidenum">
              <a:rPr lang="zh-TW" altLang="en-US" smtClean="0"/>
              <a:pPr>
                <a:defRPr/>
              </a:pPr>
              <a:t>7</a:t>
            </a:fld>
            <a:r>
              <a:rPr lang="en-US" altLang="zh-TW" dirty="0" smtClean="0"/>
              <a:t> /43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Problem Formulation</a:t>
            </a:r>
            <a:endParaRPr lang="zh-TW" altLang="en-US" sz="320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1556792"/>
            <a:ext cx="2971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4876800" y="1556792"/>
            <a:ext cx="2971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6248400" y="2158455"/>
            <a:ext cx="534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Georgia" pitchFamily="18" charset="0"/>
              </a:rPr>
              <a:t>110</a:t>
            </a:r>
            <a:endParaRPr lang="zh-TW" altLang="en-US">
              <a:latin typeface="Georgia" pitchFamily="18" charset="0"/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1981200" y="2234655"/>
            <a:ext cx="534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Georgia" pitchFamily="18" charset="0"/>
              </a:rPr>
              <a:t>100</a:t>
            </a:r>
            <a:endParaRPr lang="zh-TW" altLang="en-US" dirty="0">
              <a:latin typeface="Georgia" pitchFamily="18" charset="0"/>
            </a:endParaRP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5819775" y="1034951"/>
            <a:ext cx="1128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Georgia" pitchFamily="18" charset="0"/>
              </a:rPr>
              <a:t>Sample 2</a:t>
            </a:r>
            <a:endParaRPr lang="zh-TW" altLang="en-US">
              <a:latin typeface="Georgia" pitchFamily="18" charset="0"/>
            </a:endParaRPr>
          </a:p>
        </p:txBody>
      </p:sp>
      <p:sp>
        <p:nvSpPr>
          <p:cNvPr id="23559" name="TextBox 15"/>
          <p:cNvSpPr txBox="1">
            <a:spLocks noChangeArrowheads="1"/>
          </p:cNvSpPr>
          <p:nvPr/>
        </p:nvSpPr>
        <p:spPr bwMode="auto">
          <a:xfrm>
            <a:off x="1676400" y="1044476"/>
            <a:ext cx="1100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Georgia" pitchFamily="18" charset="0"/>
              </a:rPr>
              <a:t>Sample 1</a:t>
            </a:r>
            <a:endParaRPr lang="zh-TW" altLang="en-US" dirty="0">
              <a:latin typeface="Georgia" pitchFamily="18" charset="0"/>
            </a:endParaRPr>
          </a:p>
        </p:txBody>
      </p:sp>
      <p:grpSp>
        <p:nvGrpSpPr>
          <p:cNvPr id="23560" name="Group 19"/>
          <p:cNvGrpSpPr>
            <a:grpSpLocks/>
          </p:cNvGrpSpPr>
          <p:nvPr/>
        </p:nvGrpSpPr>
        <p:grpSpPr bwMode="auto">
          <a:xfrm>
            <a:off x="1981200" y="2615655"/>
            <a:ext cx="4848225" cy="1360487"/>
            <a:chOff x="1981200" y="3733800"/>
            <a:chExt cx="4847594" cy="1359932"/>
          </a:xfrm>
        </p:grpSpPr>
        <p:sp>
          <p:nvSpPr>
            <p:cNvPr id="23565" name="TextBox 9"/>
            <p:cNvSpPr txBox="1">
              <a:spLocks noChangeArrowheads="1"/>
            </p:cNvSpPr>
            <p:nvPr/>
          </p:nvSpPr>
          <p:spPr bwMode="auto">
            <a:xfrm>
              <a:off x="1994340" y="4724400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100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3566" name="TextBox 10"/>
            <p:cNvSpPr txBox="1">
              <a:spLocks noChangeArrowheads="1"/>
            </p:cNvSpPr>
            <p:nvPr/>
          </p:nvSpPr>
          <p:spPr bwMode="auto">
            <a:xfrm>
              <a:off x="2002526" y="4267200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113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3567" name="TextBox 11"/>
            <p:cNvSpPr txBox="1">
              <a:spLocks noChangeArrowheads="1"/>
            </p:cNvSpPr>
            <p:nvPr/>
          </p:nvSpPr>
          <p:spPr bwMode="auto">
            <a:xfrm>
              <a:off x="6272050" y="3733800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101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3568" name="TextBox 12"/>
            <p:cNvSpPr txBox="1">
              <a:spLocks noChangeArrowheads="1"/>
            </p:cNvSpPr>
            <p:nvPr/>
          </p:nvSpPr>
          <p:spPr bwMode="auto">
            <a:xfrm>
              <a:off x="6293070" y="4724400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110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3569" name="TextBox 13"/>
            <p:cNvSpPr txBox="1">
              <a:spLocks noChangeArrowheads="1"/>
            </p:cNvSpPr>
            <p:nvPr/>
          </p:nvSpPr>
          <p:spPr bwMode="auto">
            <a:xfrm>
              <a:off x="6282560" y="4235670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Georgia" pitchFamily="18" charset="0"/>
                </a:rPr>
                <a:t>103</a:t>
              </a:r>
              <a:endParaRPr lang="zh-TW" altLang="en-US">
                <a:latin typeface="Georgia" pitchFamily="18" charset="0"/>
              </a:endParaRPr>
            </a:p>
          </p:txBody>
        </p:sp>
        <p:sp>
          <p:nvSpPr>
            <p:cNvPr id="23570" name="TextBox 16"/>
            <p:cNvSpPr txBox="1">
              <a:spLocks noChangeArrowheads="1"/>
            </p:cNvSpPr>
            <p:nvPr/>
          </p:nvSpPr>
          <p:spPr bwMode="auto">
            <a:xfrm>
              <a:off x="1981200" y="3810000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Georgia" pitchFamily="18" charset="0"/>
                </a:rPr>
                <a:t>103</a:t>
              </a:r>
              <a:endParaRPr lang="zh-TW" altLang="en-US" dirty="0">
                <a:latin typeface="Georgia" pitchFamily="18" charset="0"/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7544" y="4221088"/>
            <a:ext cx="85324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Georgia" pitchFamily="18" charset="0"/>
              </a:rPr>
              <a:t>Differential gene expression analysis is to identify which genes are differently expressed (DE) or equally expressed (EE) between biological conditions of interest using observed read counts</a:t>
            </a:r>
            <a:r>
              <a:rPr lang="en-US" altLang="zh-TW" sz="2800" dirty="0" smtClean="0">
                <a:latin typeface="Georgia" pitchFamily="18" charset="0"/>
              </a:rPr>
              <a:t>.</a:t>
            </a:r>
          </a:p>
          <a:p>
            <a:endParaRPr lang="en-US" altLang="zh-TW" sz="2800" dirty="0">
              <a:latin typeface="Georgia" pitchFamily="18" charset="0"/>
            </a:endParaRPr>
          </a:p>
          <a:p>
            <a:r>
              <a:rPr lang="en-US" altLang="zh-TW" sz="2800" dirty="0" err="1" smtClean="0">
                <a:solidFill>
                  <a:schemeClr val="accent1"/>
                </a:solidFill>
                <a:latin typeface="Georgia" pitchFamily="18" charset="0"/>
              </a:rPr>
              <a:t>DEGseq</a:t>
            </a:r>
            <a:r>
              <a:rPr lang="en-US" altLang="zh-TW" sz="2800" dirty="0" smtClean="0">
                <a:solidFill>
                  <a:schemeClr val="accent1"/>
                </a:solidFill>
                <a:latin typeface="Georgia" pitchFamily="18" charset="0"/>
              </a:rPr>
              <a:t>, </a:t>
            </a:r>
            <a:r>
              <a:rPr lang="en-US" altLang="zh-TW" sz="2800" dirty="0" err="1" smtClean="0">
                <a:solidFill>
                  <a:schemeClr val="accent1"/>
                </a:solidFill>
                <a:latin typeface="Georgia" pitchFamily="18" charset="0"/>
              </a:rPr>
              <a:t>GPSeq</a:t>
            </a:r>
            <a:r>
              <a:rPr lang="en-US" altLang="zh-TW" sz="2800" dirty="0" smtClean="0">
                <a:solidFill>
                  <a:schemeClr val="accent1"/>
                </a:solidFill>
                <a:latin typeface="Georgia" pitchFamily="18" charset="0"/>
              </a:rPr>
              <a:t>, </a:t>
            </a:r>
            <a:r>
              <a:rPr lang="en-US" altLang="zh-TW" sz="2800" dirty="0" err="1" smtClean="0">
                <a:solidFill>
                  <a:srgbClr val="C00000"/>
                </a:solidFill>
                <a:latin typeface="Georgia" pitchFamily="18" charset="0"/>
              </a:rPr>
              <a:t>DESeq</a:t>
            </a:r>
            <a:r>
              <a:rPr lang="en-US" altLang="zh-TW" sz="2800" dirty="0" smtClean="0">
                <a:solidFill>
                  <a:schemeClr val="accent1"/>
                </a:solidFill>
                <a:latin typeface="Georgia" pitchFamily="18" charset="0"/>
              </a:rPr>
              <a:t>, </a:t>
            </a:r>
            <a:r>
              <a:rPr lang="en-US" altLang="zh-TW" sz="2800" dirty="0" err="1" smtClean="0">
                <a:solidFill>
                  <a:schemeClr val="accent1"/>
                </a:solidFill>
                <a:latin typeface="Georgia" pitchFamily="18" charset="0"/>
              </a:rPr>
              <a:t>edgeR</a:t>
            </a:r>
            <a:r>
              <a:rPr lang="en-US" altLang="zh-TW" sz="2800" dirty="0" smtClean="0">
                <a:solidFill>
                  <a:schemeClr val="accent1"/>
                </a:solidFill>
                <a:latin typeface="Georgia" pitchFamily="18" charset="0"/>
              </a:rPr>
              <a:t>, </a:t>
            </a:r>
            <a:r>
              <a:rPr lang="en-US" altLang="zh-TW" sz="2800" dirty="0" err="1" smtClean="0">
                <a:solidFill>
                  <a:schemeClr val="accent1"/>
                </a:solidFill>
                <a:latin typeface="Georgia" pitchFamily="18" charset="0"/>
              </a:rPr>
              <a:t>NOISeq</a:t>
            </a:r>
            <a:r>
              <a:rPr lang="en-US" altLang="zh-TW" sz="2800" dirty="0" smtClean="0">
                <a:solidFill>
                  <a:schemeClr val="accent1"/>
                </a:solidFill>
                <a:latin typeface="Georgia" pitchFamily="18" charset="0"/>
              </a:rPr>
              <a:t>, </a:t>
            </a:r>
            <a:r>
              <a:rPr lang="en-US" altLang="zh-TW" sz="2800" dirty="0" err="1" smtClean="0">
                <a:solidFill>
                  <a:schemeClr val="accent1"/>
                </a:solidFill>
                <a:latin typeface="Georgia" pitchFamily="18" charset="0"/>
              </a:rPr>
              <a:t>baySeq</a:t>
            </a:r>
            <a:r>
              <a:rPr lang="en-US" altLang="zh-TW" sz="2800" dirty="0" smtClean="0">
                <a:solidFill>
                  <a:schemeClr val="accent1"/>
                </a:solidFill>
                <a:latin typeface="Georgia" pitchFamily="18" charset="0"/>
              </a:rPr>
              <a:t>, etc.</a:t>
            </a:r>
            <a:endParaRPr lang="en-US" altLang="zh-TW" sz="2800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1704975" y="1567905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latin typeface="Georgia" pitchFamily="18" charset="0"/>
              </a:rPr>
              <a:t>Gene A</a:t>
            </a:r>
          </a:p>
        </p:txBody>
      </p:sp>
      <p:sp>
        <p:nvSpPr>
          <p:cNvPr id="23563" name="TextBox 39"/>
          <p:cNvSpPr txBox="1">
            <a:spLocks noChangeArrowheads="1"/>
          </p:cNvSpPr>
          <p:nvPr/>
        </p:nvSpPr>
        <p:spPr bwMode="auto">
          <a:xfrm>
            <a:off x="5849938" y="1567905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latin typeface="Georgia" pitchFamily="18" charset="0"/>
              </a:rPr>
              <a:t>Gene A</a:t>
            </a:r>
          </a:p>
        </p:txBody>
      </p:sp>
      <p:sp>
        <p:nvSpPr>
          <p:cNvPr id="23564" name="Slide Number Placeholder 2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2FD78-16BE-444E-8710-00BA2BC8E83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r>
              <a:rPr lang="en-US" altLang="zh-TW" dirty="0" smtClean="0"/>
              <a:t>/43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468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mathcal{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9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\mathcal{M}|\mathcal{Y}) \propto P(\mathcal{Y}|\mathcal{M})P(\mathcal{M}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9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251"/>
  <p:tag name="PICTUREFILESIZE" val="143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mathcal{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9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mathcal{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9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mathcal{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9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mathcal{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9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9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22760</TotalTime>
  <Words>2836</Words>
  <Application>Microsoft Office PowerPoint</Application>
  <PresentationFormat>On-screen Show (4:3)</PresentationFormat>
  <Paragraphs>462</Paragraphs>
  <Slides>44</Slides>
  <Notes>23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微軟正黑體</vt:lpstr>
      <vt:lpstr>細明體</vt:lpstr>
      <vt:lpstr>新細明體</vt:lpstr>
      <vt:lpstr>SAS Monospace</vt:lpstr>
      <vt:lpstr>方正姚体</vt:lpstr>
      <vt:lpstr>Arial</vt:lpstr>
      <vt:lpstr>Calibri</vt:lpstr>
      <vt:lpstr>Georgia</vt:lpstr>
      <vt:lpstr>Times New Roman</vt:lpstr>
      <vt:lpstr>Trebuchet MS</vt:lpstr>
      <vt:lpstr>Wingdings 2</vt:lpstr>
      <vt:lpstr>Urban</vt:lpstr>
      <vt:lpstr>Equation</vt:lpstr>
      <vt:lpstr>Toward More Sensitive Differential Expression Analysis on RNA-Seq Data</vt:lpstr>
      <vt:lpstr>Outline</vt:lpstr>
      <vt:lpstr>Biomarkers and Expression Analysis</vt:lpstr>
      <vt:lpstr>Gene Expression</vt:lpstr>
      <vt:lpstr>Differential Gene Expression Analysis</vt:lpstr>
      <vt:lpstr>Differential Gene Expression Analysis</vt:lpstr>
      <vt:lpstr>Overview of RNA-Seq Procedure</vt:lpstr>
      <vt:lpstr>Read Alignment and Expression Level</vt:lpstr>
      <vt:lpstr>Problem Formulation</vt:lpstr>
      <vt:lpstr> Difficulties</vt:lpstr>
      <vt:lpstr>Our Method: MRFSeq</vt:lpstr>
      <vt:lpstr>The (Pairwise) MRF Model</vt:lpstr>
      <vt:lpstr>PowerPoint Presentation</vt:lpstr>
      <vt:lpstr> Transcript-Based Differential Expression Analysis Is More Sensitive due to Alternative Splicing </vt:lpstr>
      <vt:lpstr>Expression Features That Are Sensitive to Alternative Splicing </vt:lpstr>
      <vt:lpstr>Read Alignment and Expression Features</vt:lpstr>
      <vt:lpstr>PowerPoint Presentation</vt:lpstr>
      <vt:lpstr>PowerPoint Presentation</vt:lpstr>
      <vt:lpstr>Pros and Cons</vt:lpstr>
      <vt:lpstr>Differential Transcript Expression Analysis</vt:lpstr>
      <vt:lpstr>Differential Expression Analysis on Population Data with Unknown Conditions (i.e., Cohort Data 队列数据) </vt:lpstr>
      <vt:lpstr>Identification of Human Triple-Negative Breast Cancer Subtypes</vt:lpstr>
      <vt:lpstr>Applications in Single Cell Sequencing</vt:lpstr>
      <vt:lpstr>Testing Differentially Expressed Features with Unknown Conditions</vt:lpstr>
      <vt:lpstr>Differential Expression Analysis on RNA-Seq Data</vt:lpstr>
      <vt:lpstr>Novelty of SDEAP</vt:lpstr>
      <vt:lpstr>Splice Graphs (1/2)</vt:lpstr>
      <vt:lpstr>Splice Graphs (2/2)</vt:lpstr>
      <vt:lpstr>Alternative Splicing Modules</vt:lpstr>
      <vt:lpstr>Expression Features from Splice Graphs</vt:lpstr>
      <vt:lpstr>Clustering</vt:lpstr>
      <vt:lpstr>Bayesian Mixture Model</vt:lpstr>
      <vt:lpstr>The Prior Probability  </vt:lpstr>
      <vt:lpstr>Background Noise Estimation</vt:lpstr>
      <vt:lpstr>Experimental Results </vt:lpstr>
      <vt:lpstr>Simulation Experiments (Standard RNA-Seq)</vt:lpstr>
      <vt:lpstr>Simulated Data from Two Conditions</vt:lpstr>
      <vt:lpstr>Simulated Data from Three or More Conditions</vt:lpstr>
      <vt:lpstr>Simulation Experiments (Single Cell RNA-Seq)</vt:lpstr>
      <vt:lpstr>With or Without Known Conditions</vt:lpstr>
      <vt:lpstr>Separating Cancer Subtypes</vt:lpstr>
      <vt:lpstr>Classifying Cell-Cycle Phases (on scRNA-Seq)</vt:lpstr>
      <vt:lpstr>Comparison with Known Biomarkers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Gene Expression Analysis Using Coexpression and RNA-Seq data</dc:title>
  <dc:creator>bearman</dc:creator>
  <cp:lastModifiedBy>COE USer</cp:lastModifiedBy>
  <cp:revision>430</cp:revision>
  <dcterms:created xsi:type="dcterms:W3CDTF">2013-03-02T21:32:17Z</dcterms:created>
  <dcterms:modified xsi:type="dcterms:W3CDTF">2016-12-17T04:10:54Z</dcterms:modified>
</cp:coreProperties>
</file>